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Default Extension="png" ContentType="image/p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jpeg" ContentType="image/jpeg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66" r:id="rId7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x="9906000" cy="6858000"/>
  <p:notesSz cx="9906000" cy="6858000"/>
  <p:extLst>
    <p:ext uri="{EFAFB233-063F-42B5-8137-9DF3F51BA10A}">
      <p15:sldGuideLst xmlns:p15="http://schemas.microsoft.com/office/powerpoint/2012/main">
        <p15:guide id="0" orient="horz" pos="2879" userDrawn="1">
          <p15:clr>
            <a:srgbClr val="A4A3A4"/>
          </p15:clr>
        </p15:guide>
        <p15:guide id="1" pos="2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>
    <p:restoredLeft sz="15620"/>
    <p:restoredTop sz="94660"/>
  </p:normalViewPr>
  <p:slideViewPr>
    <p:cSldViewPr snapToGrid="1" snapToObjects="1">
      <p:cViewPr varScale="1">
        <p:scale>
          <a:sx n="78" d="100"/>
          <a:sy n="78" d="100"/>
        </p:scale>
        <p:origin x="-1536" y="-84"/>
      </p:cViewPr>
      <p:guideLst>
        <p:guide orient="horz" pos="2879"/>
        <p:guide pos="21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7" Type="http://schemas.openxmlformats.org/officeDocument/2006/relationships/slideMaster" Target="slideMasters/slideMaster1.xml"></Relationship><Relationship Id="rId8" Type="http://schemas.openxmlformats.org/officeDocument/2006/relationships/theme" Target="theme/theme1.xml"></Relationship><Relationship Id="rId9" Type="http://schemas.openxmlformats.org/officeDocument/2006/relationships/slide" Target="slides/slide1.xml"></Relationship><Relationship Id="rId10" Type="http://schemas.openxmlformats.org/officeDocument/2006/relationships/slide" Target="slides/slide2.xml"></Relationship><Relationship Id="rId11" Type="http://schemas.openxmlformats.org/officeDocument/2006/relationships/slide" Target="slides/slide3.xml"></Relationship><Relationship Id="rId12" Type="http://schemas.openxmlformats.org/officeDocument/2006/relationships/slide" Target="slides/slide4.xml"></Relationship><Relationship Id="rId13" Type="http://schemas.openxmlformats.org/officeDocument/2006/relationships/slide" Target="slides/slide5.xml"></Relationship><Relationship Id="rId14" Type="http://schemas.openxmlformats.org/officeDocument/2006/relationships/slide" Target="slides/slide6.xml"></Relationship><Relationship Id="rId15" Type="http://schemas.openxmlformats.org/officeDocument/2006/relationships/slide" Target="slides/slide7.xml"></Relationship><Relationship Id="rId16" Type="http://schemas.openxmlformats.org/officeDocument/2006/relationships/slide" Target="slides/slide8.xml"></Relationship><Relationship Id="rId17" Type="http://schemas.openxmlformats.org/officeDocument/2006/relationships/slide" Target="slides/slide9.xml"></Relationship><Relationship Id="rId18" Type="http://schemas.openxmlformats.org/officeDocument/2006/relationships/slide" Target="slides/slide10.xml"></Relationship><Relationship Id="rId19" Type="http://schemas.openxmlformats.org/officeDocument/2006/relationships/slide" Target="slides/slide11.xml"></Relationship><Relationship Id="rId20" Type="http://schemas.openxmlformats.org/officeDocument/2006/relationships/slide" Target="slides/slide12.xml"></Relationship><Relationship Id="rId21" Type="http://schemas.openxmlformats.org/officeDocument/2006/relationships/slide" Target="slides/slide13.xml"></Relationship><Relationship Id="rId22" Type="http://schemas.openxmlformats.org/officeDocument/2006/relationships/slide" Target="slides/slide14.xml"></Relationship><Relationship Id="rId23" Type="http://schemas.openxmlformats.org/officeDocument/2006/relationships/viewProps" Target="viewProps.xml"></Relationship><Relationship Id="rId24" Type="http://schemas.openxmlformats.org/officeDocument/2006/relationships/presProps" Target="presProps.xml"></Relationship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906000" cy="14798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698" y="2328164"/>
            <a:ext cx="9696602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맑은 고딕"/>
                <a:cs typeface="맑은 고딕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52775" y="1666875"/>
            <a:ext cx="6172200" cy="4577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2" Type="http://schemas.openxmlformats.org/officeDocument/2006/relationships/image" Target="../media/image2.jpg"></Relationship><Relationship Id="rId3" Type="http://schemas.openxmlformats.org/officeDocument/2006/relationships/image" Target="../media/image3.png"></Relationship><Relationship Id="rId4" Type="http://schemas.openxmlformats.org/officeDocument/2006/relationships/hyperlink" Target="http://www.eco-motor.co.kr/" TargetMode="External"></Relationship><Relationship Id="rId5" Type="http://schemas.openxmlformats.org/officeDocument/2006/relationships/hyperlink" Target="http://www.eco-motor.co.kr/" TargetMode="External"></Relationship><Relationship Id="rId6" Type="http://schemas.openxmlformats.org/officeDocument/2006/relationships/slideLayout" Target="../slideLayouts/slideLayout2.xml"></Relationship></Relationships>
</file>

<file path=ppt/slides/_rels/slide10.xml.rels><?xml version="1.0" encoding="UTF-8"?>
<Relationships xmlns="http://schemas.openxmlformats.org/package/2006/relationships"><Relationship Id="rId2" Type="http://schemas.openxmlformats.org/officeDocument/2006/relationships/image" Target="../media/image19.jpg"></Relationship><Relationship Id="rId3" Type="http://schemas.openxmlformats.org/officeDocument/2006/relationships/image" Target="../media/image20.jpg"></Relationship><Relationship Id="rId4" Type="http://schemas.openxmlformats.org/officeDocument/2006/relationships/image" Target="../media/image21.jpg"></Relationship><Relationship Id="rId5" Type="http://schemas.openxmlformats.org/officeDocument/2006/relationships/image" Target="../media/image6.jpg"></Relationship><Relationship Id="rId6" Type="http://schemas.openxmlformats.org/officeDocument/2006/relationships/slideLayout" Target="../slideLayouts/slideLayout2.xml"></Relationship></Relationships>
</file>

<file path=ppt/slides/_rels/slide11.xml.rels><?xml version="1.0" encoding="UTF-8"?>
<Relationships xmlns="http://schemas.openxmlformats.org/package/2006/relationships"><Relationship Id="rId2" Type="http://schemas.openxmlformats.org/officeDocument/2006/relationships/image" Target="../media/image22.jpg"></Relationship><Relationship Id="rId3" Type="http://schemas.openxmlformats.org/officeDocument/2006/relationships/image" Target="../media/image6.jpg"></Relationship><Relationship Id="rId4" Type="http://schemas.openxmlformats.org/officeDocument/2006/relationships/image" Target="../media/fImage28486231152553.jpeg"></Relationship><Relationship Id="rId5" Type="http://schemas.openxmlformats.org/officeDocument/2006/relationships/image" Target="../media/fImage30938921167037.jpeg"></Relationship><Relationship Id="rId6" Type="http://schemas.openxmlformats.org/officeDocument/2006/relationships/image" Target="../media/fImage34392511178538.jpeg"></Relationship><Relationship Id="rId7" Type="http://schemas.openxmlformats.org/officeDocument/2006/relationships/slideLayout" Target="../slideLayouts/slideLayout5.xml"></Relationship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

</file>

<file path=ppt/slides/_rels/slide13.xml.rels><?xml version="1.0" encoding="UTF-8"?>
<Relationships xmlns="http://schemas.openxmlformats.org/package/2006/relationships"><Relationship Id="rId2" Type="http://schemas.openxmlformats.org/officeDocument/2006/relationships/image" Target="../media/image26.jpg"></Relationship><Relationship Id="rId4" Type="http://schemas.openxmlformats.org/officeDocument/2006/relationships/image" Target="../media/image28.jpg"></Relationship><Relationship Id="rId5" Type="http://schemas.openxmlformats.org/officeDocument/2006/relationships/slideLayout" Target="../slideLayouts/slideLayout5.xml"></Relationship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hyperlink" Target="http://www.eco-motor.co.kr/" TargetMode="External"/><Relationship Id="rId5" Type="http://schemas.openxmlformats.org/officeDocument/2006/relationships/image" Target="../media/image6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

</file>

<file path=ppt/slides/_rels/slide4.xml.rels><?xml version="1.0" encoding="UTF-8"?>
<Relationships xmlns="http://schemas.openxmlformats.org/package/2006/relationships"><Relationship Id="rId2" Type="http://schemas.openxmlformats.org/officeDocument/2006/relationships/image" Target="../media/image4.jpg"></Relationship><Relationship Id="rId3" Type="http://schemas.openxmlformats.org/officeDocument/2006/relationships/image" Target="../media/image8.png"></Relationship><Relationship Id="rId4" Type="http://schemas.openxmlformats.org/officeDocument/2006/relationships/hyperlink" Target="http://www.eco-motor.co.kr/" TargetMode="External"></Relationship><Relationship Id="rId5" Type="http://schemas.openxmlformats.org/officeDocument/2006/relationships/image" Target="../media/image9.jpg"></Relationship><Relationship Id="rId6" Type="http://schemas.openxmlformats.org/officeDocument/2006/relationships/slideLayout" Target="../slideLayouts/slideLayout2.xml"></Relationship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hyperlink" Target="http://www.eco-motor.co.kr/" TargetMode="External"/><Relationship Id="rId4" Type="http://schemas.openxmlformats.org/officeDocument/2006/relationships/image" Target="../media/image9.jpg"/></Relationships>

</file>

<file path=ppt/slides/_rels/slide6.xml.rels><?xml version="1.0" encoding="UTF-8"?>
<Relationships xmlns="http://schemas.openxmlformats.org/package/2006/relationships"><Relationship Id="rId2" Type="http://schemas.openxmlformats.org/officeDocument/2006/relationships/image" Target="../media/image4.jpg"></Relationship><Relationship Id="rId3" Type="http://schemas.openxmlformats.org/officeDocument/2006/relationships/image" Target="../media/image10.jpg"></Relationship><Relationship Id="rId4" Type="http://schemas.openxmlformats.org/officeDocument/2006/relationships/hyperlink" Target="http://www.eco-motor.co.kr/" TargetMode="External"></Relationship><Relationship Id="rId5" Type="http://schemas.openxmlformats.org/officeDocument/2006/relationships/image" Target="../media/image11.jpg"></Relationship><Relationship Id="rId6" Type="http://schemas.openxmlformats.org/officeDocument/2006/relationships/slideLayout" Target="../slideLayouts/slideLayout2.xml"></Relationship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2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9445" y="1464310"/>
            <a:ext cx="3202940" cy="10826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5960"/>
              </a:lnSpc>
              <a:spcBef>
                <a:spcPts val="105"/>
              </a:spcBef>
            </a:pPr>
            <a:r>
              <a:rPr dirty="0" sz="5000">
                <a:solidFill>
                  <a:srgbClr val="FFFFFF"/>
                </a:solidFill>
                <a:latin typeface="바탕"/>
                <a:cs typeface="바탕"/>
              </a:rPr>
              <a:t>회사소개서</a:t>
            </a:r>
            <a:endParaRPr sz="5000">
              <a:latin typeface="바탕"/>
              <a:cs typeface="바탕"/>
            </a:endParaRPr>
          </a:p>
          <a:p>
            <a:pPr marL="12700">
              <a:lnSpc>
                <a:spcPts val="2360"/>
              </a:lnSpc>
            </a:pPr>
            <a:r>
              <a:rPr dirty="0" sz="2000" spc="-25">
                <a:solidFill>
                  <a:srgbClr val="F7FABC"/>
                </a:solidFill>
                <a:latin typeface="바탕"/>
                <a:cs typeface="바탕"/>
              </a:rPr>
              <a:t>Company</a:t>
            </a:r>
            <a:r>
              <a:rPr dirty="0" sz="2000" spc="-20">
                <a:solidFill>
                  <a:srgbClr val="F7FABC"/>
                </a:solidFill>
                <a:latin typeface="바탕"/>
                <a:cs typeface="바탕"/>
              </a:rPr>
              <a:t> </a:t>
            </a:r>
            <a:r>
              <a:rPr dirty="0" sz="2000">
                <a:solidFill>
                  <a:srgbClr val="F7FABC"/>
                </a:solidFill>
                <a:latin typeface="바탕"/>
                <a:cs typeface="바탕"/>
              </a:rPr>
              <a:t>profile</a:t>
            </a:r>
            <a:endParaRPr sz="2000">
              <a:latin typeface="바탕"/>
              <a:cs typeface="바탕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6340" y="3732530"/>
            <a:ext cx="3881755" cy="135763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70355" y="3559810"/>
            <a:ext cx="3100070" cy="1483995"/>
          </a:xfrm>
          <a:prstGeom prst="rect">
            <a:avLst/>
          </a:prstGeom>
        </p:spPr>
        <p:txBody>
          <a:bodyPr wrap="square" lIns="0" tIns="394970" rIns="0" bIns="0" numCol="1" vert="horz" anchor="t">
            <a:spAutoFit/>
          </a:bodyPr>
          <a:lstStyle/>
          <a:p>
            <a:pPr marL="12700" indent="0" latinLnBrk="0">
              <a:lnSpc>
                <a:spcPct val="100000"/>
              </a:lnSpc>
              <a:spcBef>
                <a:spcPts val="3110"/>
              </a:spcBef>
              <a:buFontTx/>
              <a:buNone/>
            </a:pPr>
            <a:r>
              <a:rPr sz="4800" spc="-720">
                <a:solidFill>
                  <a:srgbClr val="FFFFFF"/>
                </a:solidFill>
                <a:latin typeface="바탕" charset="0"/>
                <a:ea typeface="바탕" charset="0"/>
                <a:cs typeface="바탕" charset="0"/>
              </a:rPr>
              <a:t>ECO</a:t>
            </a:r>
            <a:r>
              <a:rPr sz="4800" spc="-70">
                <a:solidFill>
                  <a:srgbClr val="FFFFFF"/>
                </a:solidFill>
                <a:latin typeface="바탕" charset="0"/>
                <a:ea typeface="바탕" charset="0"/>
                <a:cs typeface="바탕" charset="0"/>
              </a:rPr>
              <a:t> </a:t>
            </a:r>
            <a:r>
              <a:rPr sz="4800" spc="-710">
                <a:solidFill>
                  <a:srgbClr val="FFFFFF"/>
                </a:solidFill>
                <a:latin typeface="바탕" charset="0"/>
                <a:ea typeface="바탕" charset="0"/>
                <a:cs typeface="바탕" charset="0"/>
              </a:rPr>
              <a:t>MOTOR</a:t>
            </a:r>
            <a:endParaRPr lang="ko-KR" altLang="en-US" sz="4800">
              <a:solidFill>
                <a:srgbClr val="FFFFFF"/>
              </a:solidFill>
              <a:latin typeface="바탕" charset="0"/>
              <a:ea typeface="바탕" charset="0"/>
              <a:cs typeface="바탕" charset="0"/>
            </a:endParaRPr>
          </a:p>
          <a:p>
            <a:pPr marL="26035" indent="0" latinLnBrk="0">
              <a:lnSpc>
                <a:spcPct val="100000"/>
              </a:lnSpc>
              <a:spcBef>
                <a:spcPts val="940"/>
              </a:spcBef>
              <a:buFontTx/>
              <a:buNone/>
            </a:pPr>
            <a:r>
              <a:rPr sz="1500" spc="5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www</a:t>
            </a:r>
            <a:r>
              <a:rPr sz="1500" spc="-2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.</a:t>
            </a:r>
            <a:r>
              <a:rPr lang="ko-KR" sz="1500" spc="-2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eco</a:t>
            </a:r>
            <a:r>
              <a:rPr lang="ko-KR" sz="1500" spc="-18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-</a:t>
            </a:r>
            <a:r>
              <a:rPr sz="1500" spc="2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moto</a:t>
            </a:r>
            <a:r>
              <a:rPr sz="1500" spc="1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r</a:t>
            </a:r>
            <a:r>
              <a:rPr sz="1500" spc="-12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.</a:t>
            </a:r>
            <a:r>
              <a:rPr sz="1500" spc="2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c</a:t>
            </a:r>
            <a:r>
              <a:rPr sz="1500" spc="-30">
                <a:solidFill>
                  <a:srgbClr val="C00000"/>
                </a:solidFill>
                <a:latin typeface="바탕" charset="0"/>
                <a:ea typeface="바탕" charset="0"/>
                <a:cs typeface="바탕" charset="0"/>
                <a:hlinkClick r:id="rId5"/>
              </a:rPr>
              <a:t>o.kr</a:t>
            </a:r>
            <a:endParaRPr lang="ko-KR" altLang="en-US" sz="1500">
              <a:solidFill>
                <a:srgbClr val="C00000"/>
              </a:solidFill>
              <a:latin typeface="바탕" charset="0"/>
              <a:ea typeface="바탕" charset="0"/>
              <a:cs typeface="바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ecomo/AppData/Roaming/PolarisOffice9/ETemp/7564_22073064/image19.jpg"/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739775" y="661670"/>
            <a:ext cx="1998345" cy="1123950"/>
          </a:xfrm>
          <a:prstGeom prst="rect"/>
          <a:noFill/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 rot="0">
            <a:off x="116205" y="2046605"/>
            <a:ext cx="9697085" cy="290195"/>
          </a:xfrm>
          <a:prstGeom prst="rect"/>
        </p:spPr>
        <p:txBody>
          <a:bodyPr wrap="square" lIns="0" tIns="12700" rIns="0" bIns="0" numCol="1" vert="horz" anchor="t">
            <a:spAutoFit/>
          </a:bodyPr>
          <a:lstStyle/>
          <a:p>
            <a:pPr marL="647700" indent="0" latinLnBrk="0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spc="-40"/>
              <a:t>방산장비용 </a:t>
            </a:r>
            <a:r>
              <a:rPr spc="-50"/>
              <a:t>모터로 개발되어 현재 </a:t>
            </a:r>
            <a:r>
              <a:rPr lang="ko-KR" spc="-50"/>
              <a:t>K9자주포 </a:t>
            </a:r>
            <a:r>
              <a:rPr spc="-50"/>
              <a:t> 포신 자동 </a:t>
            </a:r>
            <a:r>
              <a:rPr lang="ko-KR" spc="-50"/>
              <a:t>크린로봇</a:t>
            </a:r>
            <a:r>
              <a:rPr spc="-50"/>
              <a:t>용 </a:t>
            </a:r>
            <a:r>
              <a:rPr lang="ko-KR" spc="-50"/>
              <a:t>구동</a:t>
            </a:r>
            <a:r>
              <a:rPr spc="-50"/>
              <a:t>모터로 제작 판매 </a:t>
            </a:r>
            <a:r>
              <a:rPr spc="-30">
                <a:latin typeface="바탕" charset="0"/>
                <a:ea typeface="바탕" charset="0"/>
                <a:cs typeface="바탕" charset="0"/>
              </a:rPr>
              <a:t>.</a:t>
            </a:r>
            <a:endParaRPr lang="ko-KR" altLang="en-US">
              <a:latin typeface="바탕" charset="0"/>
              <a:ea typeface="바탕" charset="0"/>
              <a:cs typeface="바탕" charset="0"/>
            </a:endParaRPr>
          </a:p>
        </p:txBody>
      </p:sp>
      <p:pic>
        <p:nvPicPr>
          <p:cNvPr id="4" name="object 4" descr="C:/Users/ecomo/AppData/Roaming/PolarisOffice9/ETemp/7564_22073064/image20.jpg"/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0">
            <a:off x="788670" y="2649855"/>
            <a:ext cx="1945005" cy="1094740"/>
          </a:xfrm>
          <a:prstGeom prst="rect"/>
          <a:noFill/>
        </p:spPr>
      </p:pic>
      <p:sp>
        <p:nvSpPr>
          <p:cNvPr id="5" name="object 5"/>
          <p:cNvSpPr txBox="1"/>
          <p:nvPr/>
        </p:nvSpPr>
        <p:spPr>
          <a:xfrm>
            <a:off x="739775" y="4022725"/>
            <a:ext cx="8627745" cy="731520"/>
          </a:xfrm>
          <a:prstGeom prst="rect">
            <a:avLst/>
          </a:prstGeom>
        </p:spPr>
        <p:txBody>
          <a:bodyPr wrap="square" lIns="0" tIns="12700" rIns="0" bIns="0" numCol="1" vert="horz" anchor="t">
            <a:spAutoFit/>
          </a:bodyPr>
          <a:lstStyle/>
          <a:p>
            <a:pPr marL="12700" indent="0" latinLnBrk="0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sz="1800" spc="-60">
                <a:latin typeface="바탕" charset="0"/>
                <a:ea typeface="바탕" charset="0"/>
                <a:cs typeface="바탕" charset="0"/>
              </a:rPr>
              <a:t>17,000RPM </a:t>
            </a:r>
            <a:r>
              <a:rPr sz="1800" spc="-40">
                <a:latin typeface="맑은 고딕" charset="0"/>
                <a:ea typeface="맑은 고딕" charset="0"/>
                <a:cs typeface="맑은 고딕" charset="0"/>
              </a:rPr>
              <a:t>고속회전용 진동모터로 </a:t>
            </a:r>
            <a:r>
              <a:rPr sz="1800" spc="-50">
                <a:latin typeface="맑은 고딕" charset="0"/>
                <a:ea typeface="맑은 고딕" charset="0"/>
                <a:cs typeface="맑은 고딕" charset="0"/>
              </a:rPr>
              <a:t>개발되어 </a:t>
            </a:r>
            <a:r>
              <a:rPr sz="1800" spc="-40">
                <a:latin typeface="맑은 고딕" charset="0"/>
                <a:ea typeface="맑은 고딕" charset="0"/>
                <a:cs typeface="맑은 고딕" charset="0"/>
              </a:rPr>
              <a:t>건설현장의 </a:t>
            </a:r>
            <a:r>
              <a:rPr sz="1800" spc="-50">
                <a:latin typeface="맑은 고딕" charset="0"/>
                <a:ea typeface="맑은 고딕" charset="0"/>
                <a:cs typeface="맑은 고딕" charset="0"/>
              </a:rPr>
              <a:t>시멘트 타설 후 양생시</a:t>
            </a:r>
            <a:r>
              <a:rPr sz="1800" spc="40">
                <a:latin typeface="맑은 고딕" charset="0"/>
                <a:ea typeface="맑은 고딕" charset="0"/>
                <a:cs typeface="맑은 고딕" charset="0"/>
              </a:rPr>
              <a:t> </a:t>
            </a:r>
            <a:r>
              <a:rPr sz="1800" spc="-10">
                <a:latin typeface="맑은 고딕" charset="0"/>
                <a:ea typeface="맑은 고딕" charset="0"/>
                <a:cs typeface="맑은 고딕" charset="0"/>
              </a:rPr>
              <a:t>사용</a:t>
            </a:r>
            <a:r>
              <a:rPr sz="1800" spc="-10">
                <a:latin typeface="바탕" charset="0"/>
                <a:ea typeface="바탕" charset="0"/>
                <a:cs typeface="바탕" charset="0"/>
              </a:rPr>
              <a:t>.</a:t>
            </a:r>
            <a:endParaRPr lang="ko-KR" altLang="en-US" sz="1800">
              <a:latin typeface="바탕" charset="0"/>
              <a:ea typeface="바탕" charset="0"/>
              <a:cs typeface="바탕" charset="0"/>
            </a:endParaRPr>
          </a:p>
          <a:p>
            <a:pPr marL="12700" indent="0" latinLnBrk="0">
              <a:lnSpc>
                <a:spcPct val="100000"/>
              </a:lnSpc>
              <a:spcBef>
                <a:spcPts val="1295"/>
              </a:spcBef>
              <a:buFontTx/>
              <a:buNone/>
            </a:pPr>
            <a:r>
              <a:rPr sz="1800" spc="-50">
                <a:latin typeface="맑은 고딕" charset="0"/>
                <a:ea typeface="맑은 고딕" charset="0"/>
                <a:cs typeface="맑은 고딕" charset="0"/>
              </a:rPr>
              <a:t>심한 진동으로 인해 </a:t>
            </a:r>
            <a:r>
              <a:rPr sz="1800" spc="-40">
                <a:latin typeface="맑은 고딕" charset="0"/>
                <a:ea typeface="맑은 고딕" charset="0"/>
                <a:cs typeface="맑은 고딕" charset="0"/>
              </a:rPr>
              <a:t>센서레스로 </a:t>
            </a:r>
            <a:r>
              <a:rPr sz="1800" spc="-50">
                <a:latin typeface="맑은 고딕" charset="0"/>
                <a:ea typeface="맑은 고딕" charset="0"/>
                <a:cs typeface="맑은 고딕" charset="0"/>
              </a:rPr>
              <a:t>개발</a:t>
            </a:r>
            <a:r>
              <a:rPr sz="1800" spc="-30">
                <a:latin typeface="바탕" charset="0"/>
                <a:ea typeface="바탕" charset="0"/>
                <a:cs typeface="바탕" charset="0"/>
              </a:rPr>
              <a:t>.</a:t>
            </a:r>
            <a:endParaRPr lang="ko-KR" altLang="en-US" sz="1800">
              <a:latin typeface="바탕" charset="0"/>
              <a:ea typeface="바탕" charset="0"/>
              <a:cs typeface="바탕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7870" y="4759325"/>
            <a:ext cx="1950720" cy="114173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2955" y="6038850"/>
            <a:ext cx="4852035" cy="290195"/>
          </a:xfrm>
          <a:prstGeom prst="rect">
            <a:avLst/>
          </a:prstGeom>
        </p:spPr>
        <p:txBody>
          <a:bodyPr wrap="square" lIns="0" tIns="12700" rIns="0" bIns="0" numCol="1" vert="horz" anchor="t">
            <a:spAutoFit/>
          </a:bodyPr>
          <a:lstStyle/>
          <a:p>
            <a:pPr marL="12700" indent="0" latinLnBrk="0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sz="1800" spc="-50">
                <a:latin typeface="맑은 고딕" charset="0"/>
                <a:ea typeface="맑은 고딕" charset="0"/>
                <a:cs typeface="맑은 고딕" charset="0"/>
              </a:rPr>
              <a:t>수소 자동차 베터리 </a:t>
            </a:r>
            <a:r>
              <a:rPr sz="1800" spc="-40">
                <a:latin typeface="맑은 고딕" charset="0"/>
                <a:ea typeface="맑은 고딕" charset="0"/>
                <a:cs typeface="맑은 고딕" charset="0"/>
              </a:rPr>
              <a:t>쿨링펜</a:t>
            </a:r>
            <a:r>
              <a:rPr sz="1800" spc="-30">
                <a:latin typeface="바탕" charset="0"/>
                <a:ea typeface="바탕" charset="0"/>
                <a:cs typeface="바탕" charset="0"/>
              </a:rPr>
              <a:t>.</a:t>
            </a:r>
            <a:endParaRPr lang="ko-KR" altLang="en-US" sz="1800">
              <a:latin typeface="바탕" charset="0"/>
              <a:ea typeface="바탕" charset="0"/>
              <a:cs typeface="바탕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9350" y="6172200"/>
            <a:ext cx="647700" cy="519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" y="1341120"/>
            <a:ext cx="2302510" cy="1295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8040" y="2915285"/>
            <a:ext cx="7832090" cy="290195"/>
          </a:xfrm>
          <a:prstGeom prst="rect">
            <a:avLst/>
          </a:prstGeom>
        </p:spPr>
        <p:txBody>
          <a:bodyPr wrap="square" lIns="0" tIns="12700" rIns="0" bIns="0" numCol="1" vert="horz" anchor="t">
            <a:spAutoFit/>
          </a:bodyPr>
          <a:lstStyle/>
          <a:p>
            <a:pPr marL="12700" indent="0" latinLnBrk="0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sz="1800" spc="-50">
                <a:latin typeface="맑은 고딕" charset="0"/>
                <a:ea typeface="맑은 고딕" charset="0"/>
                <a:cs typeface="맑은 고딕" charset="0"/>
              </a:rPr>
              <a:t>레이져 센싱용 모터로 개발 되어 </a:t>
            </a:r>
            <a:r>
              <a:rPr lang="ko-KR" sz="1800" spc="-50">
                <a:latin typeface="맑은 고딕" charset="0"/>
                <a:ea typeface="맑은 고딕" charset="0"/>
                <a:cs typeface="맑은 고딕" charset="0"/>
              </a:rPr>
              <a:t>라이다에적용</a:t>
            </a:r>
            <a:r>
              <a:rPr sz="1800" spc="-50">
                <a:latin typeface="맑은 고딕" charset="0"/>
                <a:ea typeface="맑은 고딕" charset="0"/>
                <a:cs typeface="맑은 고딕" charset="0"/>
              </a:rPr>
              <a:t> </a:t>
            </a:r>
            <a:r>
              <a:rPr lang="ko-KR" sz="1800" spc="-50">
                <a:latin typeface="맑은 고딕" charset="0"/>
                <a:ea typeface="맑은 고딕" charset="0"/>
                <a:cs typeface="맑은 고딕" charset="0"/>
              </a:rPr>
              <a:t>.</a:t>
            </a:r>
            <a:endParaRPr lang="ko-KR" altLang="en-US" sz="1800">
              <a:latin typeface="굴림" charset="0"/>
              <a:ea typeface="굴림" charset="0"/>
              <a:cs typeface="굴림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350" y="6172200"/>
            <a:ext cx="647700" cy="519430"/>
          </a:xfrm>
          <a:prstGeom prst="rect">
            <a:avLst/>
          </a:prstGeom>
        </p:spPr>
      </p:pic>
      <p:pic>
        <p:nvPicPr>
          <p:cNvPr id="5" name="그림 1" descr="C:/Users/ecomo/AppData/Roaming/PolarisOffice9/ETemp/7564_22073064/fImage28486231152553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833120" y="3302635"/>
            <a:ext cx="2252980" cy="1483995"/>
          </a:xfrm>
          <a:prstGeom prst="rect"/>
          <a:noFill/>
        </p:spPr>
      </p:pic>
      <p:pic>
        <p:nvPicPr>
          <p:cNvPr id="6" name="그림 2" descr="C:/Users/ecomo/AppData/Roaming/PolarisOffice9/ETemp/7564_22073064/fImage30938921167037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3220720" y="3302635"/>
            <a:ext cx="2207895" cy="1473200"/>
          </a:xfrm>
          <a:prstGeom prst="rect"/>
          <a:noFill/>
        </p:spPr>
      </p:pic>
      <p:pic>
        <p:nvPicPr>
          <p:cNvPr id="7" name="그림 3" descr="C:/Users/ecomo/AppData/Roaming/PolarisOffice9/ETemp/7564_22073064/fImage34392511178538.jpe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0">
            <a:off x="5540375" y="3302635"/>
            <a:ext cx="2219325" cy="1461770"/>
          </a:xfrm>
          <a:prstGeom prst="rect"/>
          <a:noFill/>
        </p:spPr>
      </p:pic>
      <p:sp>
        <p:nvSpPr>
          <p:cNvPr id="8" name="텍스트 상자 4"/>
          <p:cNvSpPr txBox="1">
            <a:spLocks/>
          </p:cNvSpPr>
          <p:nvPr/>
        </p:nvSpPr>
        <p:spPr>
          <a:xfrm rot="0">
            <a:off x="979805" y="5281295"/>
            <a:ext cx="6870065" cy="370205"/>
          </a:xfrm>
          <a:prstGeom prst="rect"/>
          <a:noFill/>
          <a:ln w="0">
            <a:noFill/>
            <a:prstDash/>
          </a:ln>
        </p:spPr>
        <p:txBody>
          <a:bodyPr wrap="square" lIns="89535" tIns="46355" rIns="89535" bIns="46355" vert="horz" anchor="t">
            <a:spAutoFit/>
          </a:bodyPr>
          <a:lstStyle/>
          <a:p>
            <a:pPr marL="0" indent="0" algn="l" hangingPunct="1"/>
            <a:r>
              <a:rPr lang="ko-KR" sz="1800">
                <a:latin typeface="맑은 고딕" charset="0"/>
                <a:ea typeface="맑은 고딕" charset="0"/>
              </a:rPr>
              <a:t>AGV, 물류 전동대차 구동용 휠모터 .</a:t>
            </a:r>
            <a:endParaRPr lang="ko-KR" altLang="en-US" sz="1800">
              <a:latin typeface="맑은 고딕" charset="0"/>
              <a:ea typeface="맑은 고딕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5401" y="85471"/>
            <a:ext cx="164592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5" b="1">
                <a:latin typeface="맑은 고딕"/>
                <a:cs typeface="맑은 고딕"/>
              </a:rPr>
              <a:t>7 </a:t>
            </a:r>
            <a:r>
              <a:rPr dirty="0" sz="2000" spc="-110" b="1">
                <a:latin typeface="맑은 고딕"/>
                <a:cs typeface="맑은 고딕"/>
              </a:rPr>
              <a:t>.</a:t>
            </a:r>
            <a:r>
              <a:rPr dirty="0" sz="2000" spc="-220" b="1">
                <a:latin typeface="맑은 고딕"/>
                <a:cs typeface="맑은 고딕"/>
              </a:rPr>
              <a:t> </a:t>
            </a:r>
            <a:r>
              <a:rPr dirty="0" sz="2000" spc="-25" b="1">
                <a:latin typeface="맑은 고딕"/>
                <a:cs typeface="맑은 고딕"/>
              </a:rPr>
              <a:t>기업인증서</a:t>
            </a:r>
            <a:endParaRPr sz="2000">
              <a:latin typeface="맑은 고딕"/>
              <a:cs typeface="맑은 고딕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2124" y="1629155"/>
            <a:ext cx="3206496" cy="45354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1800" y="2012233"/>
            <a:ext cx="2921100" cy="43096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9952" y="6164579"/>
            <a:ext cx="656844" cy="5273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2460" y="1412875"/>
            <a:ext cx="8784590" cy="5279390"/>
            <a:chOff x="632460" y="1412875"/>
            <a:chExt cx="8784590" cy="5279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2460" y="1412875"/>
              <a:ext cx="3602990" cy="51130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33815" y="6304915"/>
              <a:ext cx="483235" cy="3873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298" y="62230"/>
            <a:ext cx="89281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5" b="1">
                <a:latin typeface="맑은 고딕"/>
                <a:cs typeface="맑은 고딕"/>
              </a:rPr>
              <a:t>8 </a:t>
            </a:r>
            <a:r>
              <a:rPr dirty="0" sz="2000" spc="-110" b="1">
                <a:latin typeface="맑은 고딕"/>
                <a:cs typeface="맑은 고딕"/>
              </a:rPr>
              <a:t>.</a:t>
            </a:r>
            <a:r>
              <a:rPr dirty="0" sz="2000" spc="-215" b="1">
                <a:latin typeface="맑은 고딕"/>
                <a:cs typeface="맑은 고딕"/>
              </a:rPr>
              <a:t> </a:t>
            </a:r>
            <a:r>
              <a:rPr dirty="0" sz="2000" spc="-25" b="1">
                <a:latin typeface="맑은 고딕"/>
                <a:cs typeface="맑은 고딕"/>
              </a:rPr>
              <a:t>약도</a:t>
            </a:r>
            <a:endParaRPr sz="2000">
              <a:latin typeface="맑은 고딕"/>
              <a:cs typeface="맑은 고딕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3311" y="908303"/>
            <a:ext cx="7272528" cy="44927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59535" y="5521248"/>
            <a:ext cx="661352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1610" marR="5080" indent="-169545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굴림"/>
                <a:cs typeface="굴림"/>
              </a:rPr>
              <a:t>서울 금천구 가산디지털2로14 대륭테크노타운12차</a:t>
            </a:r>
            <a:r>
              <a:rPr dirty="0" sz="2000" spc="-105">
                <a:latin typeface="굴림"/>
                <a:cs typeface="굴림"/>
              </a:rPr>
              <a:t> </a:t>
            </a:r>
            <a:r>
              <a:rPr dirty="0" sz="2000">
                <a:latin typeface="굴림"/>
                <a:cs typeface="굴림"/>
              </a:rPr>
              <a:t>806호  </a:t>
            </a:r>
            <a:r>
              <a:rPr dirty="0" sz="2000" spc="-5">
                <a:latin typeface="굴림"/>
                <a:cs typeface="굴림"/>
              </a:rPr>
              <a:t>TEL </a:t>
            </a:r>
            <a:r>
              <a:rPr dirty="0" sz="2000">
                <a:latin typeface="굴림"/>
                <a:cs typeface="굴림"/>
              </a:rPr>
              <a:t>:</a:t>
            </a:r>
            <a:r>
              <a:rPr dirty="0" sz="2000" spc="-15">
                <a:latin typeface="굴림"/>
                <a:cs typeface="굴림"/>
              </a:rPr>
              <a:t> </a:t>
            </a:r>
            <a:r>
              <a:rPr dirty="0" sz="2000">
                <a:latin typeface="굴림"/>
                <a:cs typeface="굴림"/>
              </a:rPr>
              <a:t>070-4102-6525</a:t>
            </a:r>
            <a:endParaRPr sz="2000">
              <a:latin typeface="굴림"/>
              <a:cs typeface="굴림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5504" y="6309359"/>
            <a:ext cx="576072" cy="4602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3760" y="51943"/>
            <a:ext cx="61214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맑은 고딕"/>
                <a:cs typeface="맑은 고딕"/>
              </a:rPr>
              <a:t>목</a:t>
            </a:r>
            <a:r>
              <a:rPr dirty="0" sz="2000" spc="-175" b="1">
                <a:latin typeface="맑은 고딕"/>
                <a:cs typeface="맑은 고딕"/>
              </a:rPr>
              <a:t> </a:t>
            </a:r>
            <a:r>
              <a:rPr dirty="0" sz="2000" b="1">
                <a:latin typeface="맑은 고딕"/>
                <a:cs typeface="맑은 고딕"/>
              </a:rPr>
              <a:t>차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2964" y="117347"/>
            <a:ext cx="3013710" cy="6649720"/>
            <a:chOff x="92964" y="117347"/>
            <a:chExt cx="3013710" cy="6649720"/>
          </a:xfrm>
        </p:grpSpPr>
        <p:sp>
          <p:nvSpPr>
            <p:cNvPr id="4" name="object 4"/>
            <p:cNvSpPr/>
            <p:nvPr/>
          </p:nvSpPr>
          <p:spPr>
            <a:xfrm>
              <a:off x="345186" y="136397"/>
              <a:ext cx="0" cy="179705"/>
            </a:xfrm>
            <a:custGeom>
              <a:avLst/>
              <a:gdLst/>
              <a:ahLst/>
              <a:cxnLst/>
              <a:rect l="l" t="t" r="r" b="b"/>
              <a:pathLst>
                <a:path w="0" h="179704">
                  <a:moveTo>
                    <a:pt x="0" y="0"/>
                  </a:moveTo>
                  <a:lnTo>
                    <a:pt x="0" y="179324"/>
                  </a:lnTo>
                </a:path>
              </a:pathLst>
            </a:custGeom>
            <a:ln w="3810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88" y="1196338"/>
              <a:ext cx="2663951" cy="55702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64" y="1630680"/>
              <a:ext cx="3013710" cy="177622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024376" y="1370456"/>
            <a:ext cx="1845310" cy="4380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0">
              <a:lnSpc>
                <a:spcPct val="100000"/>
              </a:lnSpc>
              <a:spcBef>
                <a:spcPts val="95"/>
              </a:spcBef>
            </a:pPr>
            <a:r>
              <a:rPr dirty="0" sz="1900" spc="-385">
                <a:latin typeface="바른바탕3 B"/>
                <a:cs typeface="바른바탕3 B"/>
              </a:rPr>
              <a:t>목차</a:t>
            </a:r>
            <a:endParaRPr sz="1900">
              <a:latin typeface="바른바탕3 B"/>
              <a:cs typeface="바른바탕3 B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바른바탕3 B"/>
              <a:cs typeface="바른바탕3 B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1900" spc="-280">
                <a:latin typeface="바른바탕3 B"/>
                <a:cs typeface="바른바탕3 B"/>
              </a:rPr>
              <a:t>CI</a:t>
            </a:r>
            <a:endParaRPr sz="1900">
              <a:latin typeface="바른바탕3 B"/>
              <a:cs typeface="바른바탕3 B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"/>
              <a:buAutoNum type="arabicPeriod"/>
            </a:pPr>
            <a:endParaRPr sz="1200">
              <a:latin typeface="바른바탕3 B"/>
              <a:cs typeface="바른바탕3 B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1900" spc="-385">
                <a:latin typeface="바른바탕3 B"/>
                <a:cs typeface="바른바탕3 B"/>
              </a:rPr>
              <a:t>인사말</a:t>
            </a:r>
            <a:endParaRPr sz="1900">
              <a:latin typeface="바른바탕3 B"/>
              <a:cs typeface="바른바탕3 B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"/>
              <a:buAutoNum type="arabicPeriod"/>
            </a:pPr>
            <a:endParaRPr sz="1200">
              <a:latin typeface="바른바탕3 B"/>
              <a:cs typeface="바른바탕3 B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1900" spc="-380">
                <a:latin typeface="바른바탕3 B"/>
                <a:cs typeface="바른바탕3 B"/>
              </a:rPr>
              <a:t>회사</a:t>
            </a:r>
            <a:r>
              <a:rPr dirty="0" sz="1900" spc="-345">
                <a:latin typeface="바른바탕3 B"/>
                <a:cs typeface="바른바탕3 B"/>
              </a:rPr>
              <a:t> </a:t>
            </a:r>
            <a:r>
              <a:rPr dirty="0" sz="1900" spc="-385">
                <a:latin typeface="바른바탕3 B"/>
                <a:cs typeface="바른바탕3 B"/>
              </a:rPr>
              <a:t>연혁</a:t>
            </a:r>
            <a:endParaRPr sz="1900">
              <a:latin typeface="바른바탕3 B"/>
              <a:cs typeface="바른바탕3 B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"/>
              <a:buAutoNum type="arabicPeriod"/>
            </a:pPr>
            <a:endParaRPr sz="1200">
              <a:latin typeface="바른바탕3 B"/>
              <a:cs typeface="바른바탕3 B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900" spc="-385">
                <a:latin typeface="바른바탕3 B"/>
                <a:cs typeface="바른바탕3 B"/>
              </a:rPr>
              <a:t>조직도 </a:t>
            </a:r>
            <a:r>
              <a:rPr dirty="0" sz="1900" spc="-60">
                <a:latin typeface="바른바탕3 B"/>
                <a:cs typeface="바른바탕3 B"/>
              </a:rPr>
              <a:t>/ </a:t>
            </a:r>
            <a:r>
              <a:rPr dirty="0" sz="1900" spc="-385">
                <a:latin typeface="바른바탕3 B"/>
                <a:cs typeface="바른바탕3 B"/>
              </a:rPr>
              <a:t>재무</a:t>
            </a:r>
            <a:r>
              <a:rPr dirty="0" sz="1900" spc="-210">
                <a:latin typeface="바른바탕3 B"/>
                <a:cs typeface="바른바탕3 B"/>
              </a:rPr>
              <a:t> </a:t>
            </a:r>
            <a:r>
              <a:rPr dirty="0" sz="1900" spc="-385">
                <a:latin typeface="바른바탕3 B"/>
                <a:cs typeface="바른바탕3 B"/>
              </a:rPr>
              <a:t>구조</a:t>
            </a:r>
            <a:endParaRPr sz="1900">
              <a:latin typeface="바른바탕3 B"/>
              <a:cs typeface="바른바탕3 B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"/>
              <a:buAutoNum type="arabicPeriod"/>
            </a:pPr>
            <a:endParaRPr sz="1200">
              <a:latin typeface="바른바탕3 B"/>
              <a:cs typeface="바른바탕3 B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900" spc="-385">
                <a:latin typeface="바른바탕3 B"/>
                <a:cs typeface="바른바탕3 B"/>
              </a:rPr>
              <a:t>보유설비</a:t>
            </a:r>
            <a:endParaRPr sz="1900">
              <a:latin typeface="바른바탕3 B"/>
              <a:cs typeface="바른바탕3 B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"/>
              <a:buAutoNum type="arabicPeriod"/>
            </a:pPr>
            <a:endParaRPr sz="1200">
              <a:latin typeface="바른바탕3 B"/>
              <a:cs typeface="바른바탕3 B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900" spc="-385">
                <a:latin typeface="바른바탕3 B"/>
                <a:cs typeface="바른바탕3 B"/>
              </a:rPr>
              <a:t>주요</a:t>
            </a:r>
            <a:r>
              <a:rPr dirty="0" sz="1900" spc="-340">
                <a:latin typeface="바른바탕3 B"/>
                <a:cs typeface="바른바탕3 B"/>
              </a:rPr>
              <a:t> </a:t>
            </a:r>
            <a:r>
              <a:rPr dirty="0" sz="1900" spc="-385">
                <a:latin typeface="바른바탕3 B"/>
                <a:cs typeface="바른바탕3 B"/>
              </a:rPr>
              <a:t>제품설명</a:t>
            </a:r>
            <a:endParaRPr sz="1900">
              <a:latin typeface="바른바탕3 B"/>
              <a:cs typeface="바른바탕3 B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"/>
              <a:buAutoNum type="arabicPeriod"/>
            </a:pPr>
            <a:endParaRPr sz="1200">
              <a:latin typeface="바른바탕3 B"/>
              <a:cs typeface="바른바탕3 B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900" spc="-385">
                <a:latin typeface="바른바탕3 B"/>
                <a:cs typeface="바른바탕3 B"/>
              </a:rPr>
              <a:t>기업인증서</a:t>
            </a:r>
            <a:endParaRPr sz="1900">
              <a:latin typeface="바른바탕3 B"/>
              <a:cs typeface="바른바탕3 B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"/>
              <a:buAutoNum type="arabicPeriod"/>
            </a:pPr>
            <a:endParaRPr sz="1200">
              <a:latin typeface="바른바탕3 B"/>
              <a:cs typeface="바른바탕3 B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900" spc="-385">
                <a:latin typeface="바른바탕3 B"/>
                <a:cs typeface="바른바탕3 B"/>
              </a:rPr>
              <a:t>약도</a:t>
            </a:r>
            <a:endParaRPr sz="1900">
              <a:latin typeface="바른바탕3 B"/>
              <a:cs typeface="바른바탕3 B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4972" y="6360667"/>
            <a:ext cx="20764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45">
                <a:latin typeface="바른바탕3 B"/>
                <a:cs typeface="바른바탕3 B"/>
                <a:hlinkClick r:id="rId4"/>
              </a:rPr>
              <a:t>www.eco</a:t>
            </a:r>
            <a:r>
              <a:rPr dirty="0" sz="2000" spc="-370">
                <a:latin typeface="바른바탕3 B"/>
                <a:cs typeface="바른바탕3 B"/>
                <a:hlinkClick r:id="rId4"/>
              </a:rPr>
              <a:t>-</a:t>
            </a:r>
            <a:r>
              <a:rPr dirty="0" sz="2000" spc="-245">
                <a:latin typeface="바른바탕3 B"/>
                <a:cs typeface="바른바탕3 B"/>
                <a:hlinkClick r:id="rId4"/>
              </a:rPr>
              <a:t>motor.co.kr</a:t>
            </a:r>
            <a:endParaRPr sz="2000">
              <a:latin typeface="바른바탕3 B"/>
              <a:cs typeface="바른바탕3 B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9095" y="6025896"/>
            <a:ext cx="647700" cy="5181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50" y="51943"/>
            <a:ext cx="266446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5" b="1">
                <a:latin typeface="맑은 고딕"/>
                <a:cs typeface="맑은 고딕"/>
              </a:rPr>
              <a:t>1 </a:t>
            </a:r>
            <a:r>
              <a:rPr dirty="0" sz="2000" spc="-110" b="1">
                <a:latin typeface="맑은 고딕"/>
                <a:cs typeface="맑은 고딕"/>
              </a:rPr>
              <a:t>. </a:t>
            </a:r>
            <a:r>
              <a:rPr dirty="0" sz="2000" spc="-215" b="1">
                <a:latin typeface="맑은 고딕"/>
                <a:cs typeface="맑은 고딕"/>
              </a:rPr>
              <a:t>CORPORATE</a:t>
            </a:r>
            <a:r>
              <a:rPr dirty="0" sz="2000" spc="-185" b="1">
                <a:latin typeface="맑은 고딕"/>
                <a:cs typeface="맑은 고딕"/>
              </a:rPr>
              <a:t> </a:t>
            </a:r>
            <a:r>
              <a:rPr dirty="0" sz="2000" spc="-204" b="1">
                <a:latin typeface="맑은 고딕"/>
                <a:cs typeface="맑은 고딕"/>
              </a:rPr>
              <a:t>IDENTITY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8080" y="5249367"/>
            <a:ext cx="823087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75">
                <a:latin typeface="바른바탕3 B"/>
                <a:cs typeface="바른바탕3 B"/>
              </a:rPr>
              <a:t>막대 자석에 코일을 감은 </a:t>
            </a:r>
            <a:r>
              <a:rPr dirty="0" sz="1400" spc="-285">
                <a:latin typeface="바른바탕3 B"/>
                <a:cs typeface="바른바탕3 B"/>
              </a:rPr>
              <a:t>형상으로, </a:t>
            </a:r>
            <a:r>
              <a:rPr dirty="0" sz="1400" spc="-275">
                <a:latin typeface="바른바탕3 B"/>
                <a:cs typeface="바른바탕3 B"/>
              </a:rPr>
              <a:t>친환경적인 전기식 모터의 동력으로 최상의 솔루션으로 동력화의 흐름에 최선을 다하는 진취적 기상을</a:t>
            </a:r>
            <a:r>
              <a:rPr dirty="0" sz="1400" spc="-280">
                <a:latin typeface="바른바탕3 B"/>
                <a:cs typeface="바른바탕3 B"/>
              </a:rPr>
              <a:t> </a:t>
            </a:r>
            <a:r>
              <a:rPr dirty="0" sz="1400" spc="-275">
                <a:latin typeface="바른바탕3 B"/>
                <a:cs typeface="바른바탕3 B"/>
              </a:rPr>
              <a:t>담음</a:t>
            </a:r>
            <a:endParaRPr sz="1400">
              <a:latin typeface="바른바탕3 B"/>
              <a:cs typeface="바른바탕3 B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0855" y="2694432"/>
            <a:ext cx="2401824" cy="19217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765" y="52070"/>
            <a:ext cx="122555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2280" algn="l"/>
              </a:tabLst>
            </a:pPr>
            <a:r>
              <a:rPr dirty="0" sz="2000" spc="5" b="1">
                <a:latin typeface="맑은 고딕"/>
                <a:cs typeface="맑은 고딕"/>
              </a:rPr>
              <a:t>2</a:t>
            </a:r>
            <a:r>
              <a:rPr dirty="0" sz="2000" spc="-70" b="1">
                <a:latin typeface="맑은 고딕"/>
                <a:cs typeface="맑은 고딕"/>
              </a:rPr>
              <a:t> </a:t>
            </a:r>
            <a:r>
              <a:rPr dirty="0" sz="2000" spc="-110" b="1">
                <a:latin typeface="맑은 고딕"/>
                <a:cs typeface="맑은 고딕"/>
              </a:rPr>
              <a:t>.</a:t>
            </a:r>
            <a:r>
              <a:rPr dirty="0" sz="2000" b="1">
                <a:latin typeface="맑은 고딕"/>
                <a:cs typeface="맑은 고딕"/>
              </a:rPr>
              <a:t>	</a:t>
            </a:r>
            <a:r>
              <a:rPr dirty="0" sz="2000" spc="-40" b="1">
                <a:latin typeface="맑은 고딕"/>
                <a:cs typeface="맑은 고딕"/>
              </a:rPr>
              <a:t>인사말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 rot="0">
            <a:off x="4526915" y="1209040"/>
            <a:ext cx="5226050" cy="3048000"/>
          </a:xfrm>
          <a:prstGeom prst="rect"/>
        </p:spPr>
        <p:txBody>
          <a:bodyPr wrap="square" lIns="0" tIns="12700" rIns="0" bIns="0" numCol="1" vert="horz" anchor="t">
            <a:spAutoFit/>
          </a:bodyPr>
          <a:lstStyle/>
          <a:p>
            <a:pPr marL="12700" indent="0" latinLnBrk="0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sz="1500" spc="-300">
                <a:latin typeface="바른바탕3 B" charset="0"/>
                <a:ea typeface="바른바탕3 B" charset="0"/>
                <a:cs typeface="바른바탕3 B" charset="0"/>
              </a:rPr>
              <a:t>안녕하십니까.</a:t>
            </a:r>
            <a:r>
              <a:rPr sz="1500" spc="-15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500" spc="-290">
                <a:latin typeface="바른바탕3 B" charset="0"/>
                <a:ea typeface="바른바탕3 B" charset="0"/>
                <a:cs typeface="바른바탕3 B" charset="0"/>
              </a:rPr>
              <a:t>에코모터 남석우</a:t>
            </a:r>
            <a:r>
              <a:rPr sz="1500" spc="-27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500" spc="-310">
                <a:latin typeface="바른바탕3 B" charset="0"/>
                <a:ea typeface="바른바탕3 B" charset="0"/>
                <a:cs typeface="바른바탕3 B" charset="0"/>
              </a:rPr>
              <a:t>입니다.</a:t>
            </a:r>
            <a:endParaRPr lang="ko-KR" altLang="en-US" sz="1500">
              <a:latin typeface="바른바탕3 B" charset="0"/>
              <a:ea typeface="바른바탕3 B" charset="0"/>
              <a:cs typeface="바른바탕3 B" charset="0"/>
            </a:endParaRPr>
          </a:p>
          <a:p>
            <a:pPr marL="0" indent="0" latinLnBrk="0">
              <a:lnSpc>
                <a:spcPct val="100000"/>
              </a:lnSpc>
              <a:spcBef>
                <a:spcPts val="35"/>
              </a:spcBef>
              <a:buFontTx/>
              <a:buNone/>
            </a:pPr>
            <a:endParaRPr lang="ko-KR" altLang="en-US" sz="1800"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440690" indent="0" algn="just" latinLnBrk="0">
              <a:lnSpc>
                <a:spcPct val="150100"/>
              </a:lnSpc>
              <a:buFontTx/>
              <a:buNone/>
            </a:pP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당사는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B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L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D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C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모터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와 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구동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드라이브를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전문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개발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, 제조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하는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회사로써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고객사의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요구에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endParaRPr lang="ko-KR" altLang="en-US" sz="1200">
              <a:solidFill>
                <a:srgbClr val="0D0D0D"/>
              </a:solidFill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440690" indent="0" algn="just" latinLnBrk="0">
              <a:lnSpc>
                <a:spcPct val="150100"/>
              </a:lnSpc>
              <a:buFontTx/>
              <a:buNone/>
            </a:pP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맞게 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모터를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전용으로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쓸 수 있는 </a:t>
            </a:r>
            <a:r>
              <a:rPr lang="ko-KR"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솔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루션을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제공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해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드리고</a:t>
            </a:r>
            <a:r>
              <a:rPr sz="1200" spc="-19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19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있습니다.</a:t>
            </a:r>
            <a:endParaRPr lang="ko-KR" altLang="en-US" sz="1200">
              <a:solidFill>
                <a:srgbClr val="0D0D0D"/>
              </a:solidFill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indent="0" algn="just" latinLnBrk="0">
              <a:lnSpc>
                <a:spcPct val="100000"/>
              </a:lnSpc>
              <a:spcBef>
                <a:spcPts val="720"/>
              </a:spcBef>
              <a:buFontTx/>
              <a:buNone/>
            </a:pP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불과 </a:t>
            </a:r>
            <a:r>
              <a:rPr sz="1200" spc="-15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10년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전</a:t>
            </a:r>
            <a:r>
              <a:rPr lang="ko-KR"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만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하더라도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비싼 </a:t>
            </a:r>
            <a:r>
              <a:rPr lang="ko-KR"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부품들로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인하여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B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L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DC모터가</a:t>
            </a:r>
            <a:r>
              <a:rPr sz="1200" spc="-16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16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활성화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되지 </a:t>
            </a:r>
            <a:r>
              <a:rPr lang="ko-KR"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못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하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였으나</a:t>
            </a:r>
            <a:endParaRPr lang="ko-KR" altLang="en-US" sz="1200">
              <a:solidFill>
                <a:srgbClr val="0D0D0D"/>
              </a:solidFill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5080" indent="0" algn="just" latinLnBrk="0">
              <a:lnSpc>
                <a:spcPct val="150000"/>
              </a:lnSpc>
              <a:buFontTx/>
              <a:buNone/>
            </a:pP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최근 </a:t>
            </a:r>
            <a:r>
              <a:rPr lang="ko-KR"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전기자동차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및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다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양한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장비들의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제작이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급증하면서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부품들도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저가로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제작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되고 있습니다. 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endParaRPr lang="ko-KR" altLang="en-US" sz="1200">
              <a:solidFill>
                <a:srgbClr val="0D0D0D"/>
              </a:solidFill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5080" indent="0" algn="just" latinLnBrk="0">
              <a:lnSpc>
                <a:spcPct val="150000"/>
              </a:lnSpc>
              <a:buFontTx/>
              <a:buNone/>
            </a:pP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이에 </a:t>
            </a:r>
            <a:r>
              <a:rPr lang="ko-KR"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저희는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그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동안의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풍부한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경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험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과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노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하우를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바탕으로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기술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개발을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통하여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질적으로</a:t>
            </a:r>
            <a:endParaRPr lang="ko-KR" altLang="en-US" sz="1200">
              <a:solidFill>
                <a:srgbClr val="0D0D0D"/>
              </a:solidFill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5080" indent="0" algn="just" latinLnBrk="0">
              <a:lnSpc>
                <a:spcPct val="150000"/>
              </a:lnSpc>
              <a:buFontTx/>
              <a:buNone/>
            </a:pP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다양한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고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객사의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요구에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맞게 </a:t>
            </a:r>
            <a:r>
              <a:rPr lang="ko-KR"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납품하여 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드리고</a:t>
            </a:r>
            <a:r>
              <a:rPr sz="1200" spc="-1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1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있습니다.</a:t>
            </a:r>
            <a:endParaRPr lang="ko-KR" altLang="en-US" sz="1200">
              <a:solidFill>
                <a:srgbClr val="0D0D0D"/>
              </a:solidFill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indent="0" algn="just" latinLnBrk="0">
              <a:lnSpc>
                <a:spcPct val="100000"/>
              </a:lnSpc>
              <a:spcBef>
                <a:spcPts val="720"/>
              </a:spcBef>
              <a:buFontTx/>
              <a:buNone/>
            </a:pP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끝으로</a:t>
            </a:r>
            <a:r>
              <a:rPr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고객사의</a:t>
            </a:r>
            <a:r>
              <a:rPr lang="ko-KR"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성장이</a:t>
            </a:r>
            <a:r>
              <a:rPr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곧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저희의</a:t>
            </a:r>
            <a:r>
              <a:rPr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성장이라</a:t>
            </a:r>
            <a:r>
              <a:rPr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생각하고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최선을</a:t>
            </a:r>
            <a:r>
              <a:rPr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200" spc="-21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다</a:t>
            </a:r>
            <a:r>
              <a:rPr lang="ko-KR" sz="1200" spc="-23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200" spc="-22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200" spc="-240">
                <a:solidFill>
                  <a:srgbClr val="0D0D0D"/>
                </a:solidFill>
                <a:latin typeface="바른바탕3 B" charset="0"/>
                <a:ea typeface="바른바탕3 B" charset="0"/>
                <a:cs typeface="바른바탕3 B" charset="0"/>
              </a:rPr>
              <a:t>하겠습니다.</a:t>
            </a:r>
            <a:endParaRPr lang="ko-KR" altLang="en-US" sz="1200">
              <a:solidFill>
                <a:srgbClr val="0D0D0D"/>
              </a:solidFill>
              <a:latin typeface="바른바탕3 B" charset="0"/>
              <a:ea typeface="바른바탕3 B" charset="0"/>
              <a:cs typeface="바른바탕3 B" charset="0"/>
            </a:endParaRPr>
          </a:p>
          <a:p>
            <a:pPr marL="0" indent="0" latinLnBrk="0">
              <a:lnSpc>
                <a:spcPct val="100000"/>
              </a:lnSpc>
              <a:buFontTx/>
              <a:buNone/>
            </a:pPr>
            <a:endParaRPr lang="ko-KR" altLang="en-US" sz="1200">
              <a:latin typeface="바른바탕3 B" charset="0"/>
              <a:ea typeface="바른바탕3 B" charset="0"/>
              <a:cs typeface="바른바탕3 B" charset="0"/>
            </a:endParaRPr>
          </a:p>
          <a:p>
            <a:pPr marL="0" indent="0" latinLnBrk="0">
              <a:lnSpc>
                <a:spcPct val="100000"/>
              </a:lnSpc>
              <a:spcBef>
                <a:spcPts val="15"/>
              </a:spcBef>
              <a:buFontTx/>
              <a:buNone/>
            </a:pPr>
            <a:endParaRPr lang="ko-KR" altLang="en-US" sz="1100"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indent="0" latinLnBrk="0">
              <a:lnSpc>
                <a:spcPct val="100000"/>
              </a:lnSpc>
              <a:buFontTx/>
              <a:buNone/>
            </a:pPr>
            <a:r>
              <a:rPr sz="1500" spc="-300">
                <a:latin typeface="바른바탕3 B" charset="0"/>
                <a:ea typeface="바른바탕3 B" charset="0"/>
                <a:cs typeface="바른바탕3 B" charset="0"/>
              </a:rPr>
              <a:t>감</a:t>
            </a:r>
            <a:r>
              <a:rPr lang="ko-KR" sz="1500" spc="-30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500" spc="-300">
                <a:latin typeface="바른바탕3 B" charset="0"/>
                <a:ea typeface="바른바탕3 B" charset="0"/>
                <a:cs typeface="바른바탕3 B" charset="0"/>
              </a:rPr>
              <a:t>사</a:t>
            </a:r>
            <a:r>
              <a:rPr lang="ko-KR" sz="1500" spc="-30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500" spc="-300">
                <a:latin typeface="바른바탕3 B" charset="0"/>
                <a:ea typeface="바른바탕3 B" charset="0"/>
                <a:cs typeface="바른바탕3 B" charset="0"/>
              </a:rPr>
              <a:t>합</a:t>
            </a:r>
            <a:r>
              <a:rPr lang="ko-KR" sz="1500" spc="-30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500" spc="-300">
                <a:latin typeface="바른바탕3 B" charset="0"/>
                <a:ea typeface="바른바탕3 B" charset="0"/>
                <a:cs typeface="바른바탕3 B" charset="0"/>
              </a:rPr>
              <a:t>니</a:t>
            </a:r>
            <a:r>
              <a:rPr lang="ko-KR" sz="1500" spc="-300"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500" spc="-300">
                <a:latin typeface="바른바탕3 B" charset="0"/>
                <a:ea typeface="바른바탕3 B" charset="0"/>
                <a:cs typeface="바른바탕3 B" charset="0"/>
              </a:rPr>
              <a:t>다.</a:t>
            </a:r>
            <a:endParaRPr lang="ko-KR" altLang="en-US" sz="1500">
              <a:latin typeface="바른바탕3 B" charset="0"/>
              <a:ea typeface="바른바탕3 B" charset="0"/>
              <a:cs typeface="바른바탕3 B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4615" y="1196340"/>
            <a:ext cx="5074920" cy="5570220"/>
            <a:chOff x="94615" y="1196340"/>
            <a:chExt cx="5074920" cy="55702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15" y="1196340"/>
              <a:ext cx="2663825" cy="55702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175" y="1670050"/>
              <a:ext cx="4224020" cy="4241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96510" y="5083810"/>
              <a:ext cx="73660" cy="1442085"/>
            </a:xfrm>
            <a:custGeom>
              <a:avLst/>
              <a:gdLst/>
              <a:ahLst/>
              <a:cxnLst/>
              <a:rect l="l" t="t" r="r" b="b"/>
              <a:pathLst>
                <a:path w="73660" h="1442084">
                  <a:moveTo>
                    <a:pt x="73151" y="0"/>
                  </a:moveTo>
                  <a:lnTo>
                    <a:pt x="0" y="0"/>
                  </a:lnTo>
                  <a:lnTo>
                    <a:pt x="0" y="1441704"/>
                  </a:lnTo>
                  <a:lnTo>
                    <a:pt x="73151" y="1441704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/>
          </p:cNvSpPr>
          <p:nvPr/>
        </p:nvSpPr>
        <p:spPr>
          <a:xfrm rot="0">
            <a:off x="5213985" y="4940300"/>
            <a:ext cx="3277870" cy="1689100"/>
          </a:xfrm>
          <a:prstGeom prst="rect"/>
        </p:spPr>
        <p:txBody>
          <a:bodyPr wrap="square" lIns="0" tIns="92075" rIns="0" bIns="0" numCol="1" vert="horz" anchor="t">
            <a:spAutoFit/>
          </a:bodyPr>
          <a:lstStyle/>
          <a:p>
            <a:pPr marL="97790" indent="-85725" latinLnBrk="0">
              <a:lnSpc>
                <a:spcPct val="100000"/>
              </a:lnSpc>
              <a:spcBef>
                <a:spcPts val="725"/>
              </a:spcBef>
              <a:tabLst>
                <a:tab pos="98425" algn="l"/>
              </a:tabLst>
            </a:pPr>
            <a:r>
              <a:rPr sz="1300" spc="-260">
                <a:latin typeface="바른바탕3 B" charset="0"/>
                <a:ea typeface="바른바탕3 B" charset="0"/>
                <a:cs typeface="바른바탕3 B" charset="0"/>
              </a:rPr>
              <a:t>회사명 </a:t>
            </a:r>
            <a:r>
              <a:rPr sz="1300" spc="-290">
                <a:latin typeface="바른바탕3 B" charset="0"/>
                <a:ea typeface="바른바탕3 B" charset="0"/>
                <a:cs typeface="바른바탕3 B" charset="0"/>
              </a:rPr>
              <a:t>: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에코모터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     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(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E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C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O</a:t>
            </a:r>
            <a:r>
              <a:rPr sz="1300" spc="-10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300" spc="-10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240">
                <a:latin typeface="바른바탕3 B" charset="0"/>
                <a:ea typeface="바른바탕3 B" charset="0"/>
                <a:cs typeface="바른바탕3 B" charset="0"/>
              </a:rPr>
              <a:t>M</a:t>
            </a:r>
            <a:r>
              <a:rPr lang="ko-KR" sz="1300" spc="-240"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300" spc="-240">
                <a:latin typeface="바른바탕3 B" charset="0"/>
                <a:ea typeface="바른바탕3 B" charset="0"/>
                <a:cs typeface="바른바탕3 B" charset="0"/>
              </a:rPr>
              <a:t>O</a:t>
            </a:r>
            <a:r>
              <a:rPr lang="ko-KR" sz="1300" spc="-240"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300" spc="-240">
                <a:latin typeface="바른바탕3 B" charset="0"/>
                <a:ea typeface="바른바탕3 B" charset="0"/>
                <a:cs typeface="바른바탕3 B" charset="0"/>
              </a:rPr>
              <a:t>T</a:t>
            </a:r>
            <a:r>
              <a:rPr lang="ko-KR" sz="1300" spc="-240">
                <a:latin typeface="바른바탕3 B" charset="0"/>
                <a:ea typeface="바른바탕3 B" charset="0"/>
                <a:cs typeface="바른바탕3 B" charset="0"/>
              </a:rPr>
              <a:t>   O   </a:t>
            </a:r>
            <a:r>
              <a:rPr sz="1300" spc="-240">
                <a:latin typeface="바른바탕3 B" charset="0"/>
                <a:ea typeface="바른바탕3 B" charset="0"/>
                <a:cs typeface="바른바탕3 B" charset="0"/>
              </a:rPr>
              <a:t>R</a:t>
            </a:r>
            <a:r>
              <a:rPr lang="ko-KR" sz="1300" spc="-24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240">
                <a:latin typeface="바른바탕3 B" charset="0"/>
                <a:ea typeface="바른바탕3 B" charset="0"/>
                <a:cs typeface="바른바탕3 B" charset="0"/>
              </a:rPr>
              <a:t>)</a:t>
            </a:r>
            <a:endParaRPr lang="ko-KR" altLang="en-US" sz="1300">
              <a:latin typeface="바른바탕3 B" charset="0"/>
              <a:ea typeface="바른바탕3 B" charset="0"/>
              <a:cs typeface="바른바탕3 B" charset="0"/>
            </a:endParaRPr>
          </a:p>
          <a:p>
            <a:pPr marL="97790" indent="-85725" latinLnBrk="0">
              <a:lnSpc>
                <a:spcPct val="100000"/>
              </a:lnSpc>
              <a:spcBef>
                <a:spcPts val="620"/>
              </a:spcBef>
              <a:buFont typeface="바른바탕3 B"/>
              <a:buChar char="·"/>
              <a:tabLst>
                <a:tab pos="98425" algn="l"/>
              </a:tabLst>
            </a:pPr>
            <a:r>
              <a:rPr sz="1300" spc="-260">
                <a:latin typeface="바른바탕3 B" charset="0"/>
                <a:ea typeface="바른바탕3 B" charset="0"/>
                <a:cs typeface="바른바탕3 B" charset="0"/>
              </a:rPr>
              <a:t>사업분야 </a:t>
            </a:r>
            <a:r>
              <a:rPr sz="1300" spc="-290">
                <a:latin typeface="바른바탕3 B" charset="0"/>
                <a:ea typeface="바른바탕3 B" charset="0"/>
                <a:cs typeface="바른바탕3 B" charset="0"/>
              </a:rPr>
              <a:t>: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B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L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D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C </a:t>
            </a:r>
            <a:r>
              <a:rPr sz="1300" spc="-260">
                <a:latin typeface="바른바탕3 B" charset="0"/>
                <a:ea typeface="바른바탕3 B" charset="0"/>
                <a:cs typeface="바른바탕3 B" charset="0"/>
              </a:rPr>
              <a:t>모터 </a:t>
            </a:r>
            <a:r>
              <a:rPr lang="ko-KR" sz="1300" spc="-26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30">
                <a:latin typeface="바른바탕3 B" charset="0"/>
                <a:ea typeface="바른바탕3 B" charset="0"/>
                <a:cs typeface="바른바탕3 B" charset="0"/>
              </a:rPr>
              <a:t>/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B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L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D</a:t>
            </a:r>
            <a:r>
              <a:rPr lang="ko-KR" sz="1300" spc="-23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230">
                <a:latin typeface="바른바탕3 B" charset="0"/>
                <a:ea typeface="바른바탕3 B" charset="0"/>
                <a:cs typeface="바른바탕3 B" charset="0"/>
              </a:rPr>
              <a:t>C </a:t>
            </a:r>
            <a:r>
              <a:rPr sz="1300" spc="-260">
                <a:latin typeface="바른바탕3 B" charset="0"/>
                <a:ea typeface="바른바탕3 B" charset="0"/>
                <a:cs typeface="바른바탕3 B" charset="0"/>
              </a:rPr>
              <a:t>모터</a:t>
            </a:r>
            <a:r>
              <a:rPr sz="1300" spc="-20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260">
                <a:latin typeface="바른바탕3 B" charset="0"/>
                <a:ea typeface="바른바탕3 B" charset="0"/>
                <a:cs typeface="바른바탕3 B" charset="0"/>
              </a:rPr>
              <a:t>컨트롤러</a:t>
            </a:r>
            <a:endParaRPr lang="ko-KR" altLang="en-US" sz="1300">
              <a:latin typeface="바른바탕3 B" charset="0"/>
              <a:ea typeface="바른바탕3 B" charset="0"/>
              <a:cs typeface="바른바탕3 B" charset="0"/>
            </a:endParaRPr>
          </a:p>
          <a:p>
            <a:pPr marL="97790" indent="-85725" latinLnBrk="0">
              <a:lnSpc>
                <a:spcPct val="100000"/>
              </a:lnSpc>
              <a:spcBef>
                <a:spcPts val="625"/>
              </a:spcBef>
              <a:buFont typeface="바른바탕3 B"/>
              <a:buChar char="·"/>
              <a:tabLst>
                <a:tab pos="98425" algn="l"/>
              </a:tabLst>
            </a:pPr>
            <a:r>
              <a:rPr sz="1300" spc="-250">
                <a:latin typeface="바른바탕3 B" charset="0"/>
                <a:ea typeface="바른바탕3 B" charset="0"/>
                <a:cs typeface="바른바탕3 B" charset="0"/>
              </a:rPr>
              <a:t>본 사 주 소 </a:t>
            </a:r>
            <a:r>
              <a:rPr sz="1300" spc="-290">
                <a:latin typeface="바른바탕3 B" charset="0"/>
                <a:ea typeface="바른바탕3 B" charset="0"/>
                <a:cs typeface="바른바탕3 B" charset="0"/>
              </a:rPr>
              <a:t>: </a:t>
            </a:r>
            <a:r>
              <a:rPr sz="1300" spc="-260">
                <a:latin typeface="바른바탕3 B" charset="0"/>
                <a:ea typeface="바른바탕3 B" charset="0"/>
                <a:cs typeface="바른바탕3 B" charset="0"/>
              </a:rPr>
              <a:t>서울시 </a:t>
            </a:r>
            <a:r>
              <a:rPr lang="ko-KR" sz="1300" spc="-26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260">
                <a:latin typeface="바른바탕3 B" charset="0"/>
                <a:ea typeface="바른바탕3 B" charset="0"/>
                <a:cs typeface="바른바탕3 B" charset="0"/>
              </a:rPr>
              <a:t>금천구 </a:t>
            </a:r>
            <a:r>
              <a:rPr lang="ko-KR" sz="1300" spc="-260"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300" spc="-210">
                <a:latin typeface="바른바탕3 B" charset="0"/>
                <a:ea typeface="바른바탕3 B" charset="0"/>
                <a:cs typeface="바른바탕3 B" charset="0"/>
              </a:rPr>
              <a:t>가산디지털</a:t>
            </a:r>
            <a:r>
              <a:rPr lang="ko-KR" sz="1300" spc="-210"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300" spc="-210">
                <a:latin typeface="바른바탕3 B" charset="0"/>
                <a:ea typeface="바른바탕3 B" charset="0"/>
                <a:cs typeface="바른바탕3 B" charset="0"/>
              </a:rPr>
              <a:t>2로</a:t>
            </a:r>
            <a:r>
              <a:rPr lang="ko-KR" sz="1300" spc="-21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210">
                <a:latin typeface="바른바탕3 B" charset="0"/>
                <a:ea typeface="바른바탕3 B" charset="0"/>
                <a:cs typeface="바른바탕3 B" charset="0"/>
              </a:rPr>
              <a:t>14</a:t>
            </a:r>
            <a:r>
              <a:rPr lang="ko-KR" sz="1300" spc="-210">
                <a:latin typeface="바른바탕3 B" charset="0"/>
                <a:ea typeface="바른바탕3 B" charset="0"/>
                <a:cs typeface="바른바탕3 B" charset="0"/>
              </a:rPr>
              <a:t>   </a:t>
            </a:r>
            <a:r>
              <a:rPr sz="1300" spc="-5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806호</a:t>
            </a:r>
            <a:endParaRPr lang="ko-KR" altLang="en-US" sz="1300">
              <a:latin typeface="바른바탕3 B" charset="0"/>
              <a:ea typeface="바른바탕3 B" charset="0"/>
              <a:cs typeface="바른바탕3 B" charset="0"/>
            </a:endParaRPr>
          </a:p>
          <a:p>
            <a:pPr marL="97790" indent="-85725" latinLnBrk="0">
              <a:lnSpc>
                <a:spcPct val="100000"/>
              </a:lnSpc>
              <a:spcBef>
                <a:spcPts val="625"/>
              </a:spcBef>
              <a:buFont typeface="바른바탕3 B"/>
              <a:buChar char="·"/>
              <a:tabLst>
                <a:tab pos="98425" algn="l"/>
              </a:tabLst>
            </a:pPr>
            <a:r>
              <a:rPr sz="1300" spc="-250">
                <a:latin typeface="바른바탕3 B" charset="0"/>
                <a:ea typeface="바른바탕3 B" charset="0"/>
                <a:cs typeface="바른바탕3 B" charset="0"/>
              </a:rPr>
              <a:t>공 장 주 소 </a:t>
            </a:r>
            <a:r>
              <a:rPr sz="1300" spc="-290">
                <a:latin typeface="바른바탕3 B" charset="0"/>
                <a:ea typeface="바른바탕3 B" charset="0"/>
                <a:cs typeface="바른바탕3 B" charset="0"/>
              </a:rPr>
              <a:t>:</a:t>
            </a:r>
            <a:r>
              <a:rPr sz="1300" spc="-19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260">
                <a:latin typeface="바른바탕3 B" charset="0"/>
                <a:ea typeface="바른바탕3 B" charset="0"/>
                <a:cs typeface="바른바탕3 B" charset="0"/>
              </a:rPr>
              <a:t>상동</a:t>
            </a:r>
            <a:endParaRPr lang="ko-KR" altLang="en-US" sz="1300"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indent="0" latinLnBrk="0">
              <a:lnSpc>
                <a:spcPct val="100000"/>
              </a:lnSpc>
              <a:spcBef>
                <a:spcPts val="625"/>
              </a:spcBef>
              <a:buFontTx/>
              <a:buNone/>
            </a:pPr>
            <a:r>
              <a:rPr sz="1300" spc="-210">
                <a:latin typeface="바른바탕3 B" charset="0"/>
                <a:ea typeface="바른바탕3 B" charset="0"/>
                <a:cs typeface="바른바탕3 B" charset="0"/>
              </a:rPr>
              <a:t>· </a:t>
            </a:r>
            <a:r>
              <a:rPr sz="1300" spc="-250">
                <a:latin typeface="바른바탕3 B" charset="0"/>
                <a:ea typeface="바른바탕3 B" charset="0"/>
                <a:cs typeface="바른바탕3 B" charset="0"/>
              </a:rPr>
              <a:t>전 화 </a:t>
            </a:r>
            <a:r>
              <a:rPr sz="1300" spc="-290">
                <a:latin typeface="바른바탕3 B" charset="0"/>
                <a:ea typeface="바른바탕3 B" charset="0"/>
                <a:cs typeface="바른바탕3 B" charset="0"/>
              </a:rPr>
              <a:t>:</a:t>
            </a:r>
            <a:r>
              <a:rPr sz="1300" spc="-28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300" spc="-28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140">
                <a:latin typeface="바른바탕3 B" charset="0"/>
                <a:ea typeface="바른바탕3 B" charset="0"/>
                <a:cs typeface="바른바탕3 B" charset="0"/>
              </a:rPr>
              <a:t>0</a:t>
            </a:r>
            <a:r>
              <a:rPr lang="ko-KR" sz="1300" spc="-140">
                <a:latin typeface="바른바탕3 B" charset="0"/>
                <a:ea typeface="바른바탕3 B" charset="0"/>
                <a:cs typeface="바른바탕3 B" charset="0"/>
              </a:rPr>
              <a:t> 7 </a:t>
            </a:r>
            <a:r>
              <a:rPr sz="1300" spc="-140">
                <a:latin typeface="바른바탕3 B" charset="0"/>
                <a:ea typeface="바른바탕3 B" charset="0"/>
                <a:cs typeface="바른바탕3 B" charset="0"/>
              </a:rPr>
              <a:t>0-4</a:t>
            </a:r>
            <a:r>
              <a:rPr lang="ko-KR" sz="1300" spc="-14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40">
                <a:latin typeface="바른바탕3 B" charset="0"/>
                <a:ea typeface="바른바탕3 B" charset="0"/>
                <a:cs typeface="바른바탕3 B" charset="0"/>
              </a:rPr>
              <a:t>1</a:t>
            </a:r>
            <a:r>
              <a:rPr lang="ko-KR" sz="1300" spc="-14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40">
                <a:latin typeface="바른바탕3 B" charset="0"/>
                <a:ea typeface="바른바탕3 B" charset="0"/>
                <a:cs typeface="바른바탕3 B" charset="0"/>
              </a:rPr>
              <a:t>0</a:t>
            </a:r>
            <a:r>
              <a:rPr lang="ko-KR" sz="1300" spc="-14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40">
                <a:latin typeface="바른바탕3 B" charset="0"/>
                <a:ea typeface="바른바탕3 B" charset="0"/>
                <a:cs typeface="바른바탕3 B" charset="0"/>
              </a:rPr>
              <a:t>2-6</a:t>
            </a:r>
            <a:r>
              <a:rPr lang="ko-KR" sz="1300" spc="-14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40">
                <a:latin typeface="바른바탕3 B" charset="0"/>
                <a:ea typeface="바른바탕3 B" charset="0"/>
                <a:cs typeface="바른바탕3 B" charset="0"/>
              </a:rPr>
              <a:t>5</a:t>
            </a:r>
            <a:r>
              <a:rPr lang="ko-KR" sz="1300" spc="-14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40">
                <a:latin typeface="바른바탕3 B" charset="0"/>
                <a:ea typeface="바른바탕3 B" charset="0"/>
                <a:cs typeface="바른바탕3 B" charset="0"/>
              </a:rPr>
              <a:t>2</a:t>
            </a:r>
            <a:r>
              <a:rPr lang="ko-KR" sz="1300" spc="-14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40">
                <a:latin typeface="바른바탕3 B" charset="0"/>
                <a:ea typeface="바른바탕3 B" charset="0"/>
                <a:cs typeface="바른바탕3 B" charset="0"/>
              </a:rPr>
              <a:t>5</a:t>
            </a:r>
            <a:endParaRPr lang="ko-KR" altLang="en-US" sz="1300"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indent="0" latinLnBrk="0">
              <a:lnSpc>
                <a:spcPct val="100000"/>
              </a:lnSpc>
              <a:spcBef>
                <a:spcPts val="625"/>
              </a:spcBef>
              <a:buFontTx/>
              <a:buNone/>
            </a:pPr>
            <a:r>
              <a:rPr sz="1300" spc="-210">
                <a:latin typeface="바른바탕3 B" charset="0"/>
                <a:ea typeface="바른바탕3 B" charset="0"/>
                <a:cs typeface="바른바탕3 B" charset="0"/>
              </a:rPr>
              <a:t>· </a:t>
            </a:r>
            <a:r>
              <a:rPr sz="1300" spc="-270">
                <a:latin typeface="바른바탕3 B" charset="0"/>
                <a:ea typeface="바른바탕3 B" charset="0"/>
                <a:cs typeface="바른바탕3 B" charset="0"/>
              </a:rPr>
              <a:t>FAX</a:t>
            </a:r>
            <a:r>
              <a:rPr sz="1300" spc="-17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:0</a:t>
            </a:r>
            <a:r>
              <a:rPr lang="ko-KR" sz="1300" spc="-150">
                <a:latin typeface="바른바탕3 B" charset="0"/>
                <a:ea typeface="바른바탕3 B" charset="0"/>
                <a:cs typeface="바른바탕3 B" charset="0"/>
              </a:rPr>
              <a:t> 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2-6</a:t>
            </a:r>
            <a:r>
              <a:rPr lang="ko-KR" sz="1300" spc="-15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9</a:t>
            </a:r>
            <a:r>
              <a:rPr lang="ko-KR" sz="1300" spc="-15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3</a:t>
            </a:r>
            <a:r>
              <a:rPr lang="ko-KR" sz="1300" spc="-15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7-0</a:t>
            </a:r>
            <a:r>
              <a:rPr lang="ko-KR" sz="1300" spc="-15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7</a:t>
            </a:r>
            <a:r>
              <a:rPr lang="ko-KR" sz="1300" spc="-15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4</a:t>
            </a:r>
            <a:r>
              <a:rPr lang="ko-KR" sz="1300" spc="-15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300" spc="-150">
                <a:latin typeface="바른바탕3 B" charset="0"/>
                <a:ea typeface="바른바탕3 B" charset="0"/>
                <a:cs typeface="바른바탕3 B" charset="0"/>
              </a:rPr>
              <a:t>2</a:t>
            </a:r>
            <a:endParaRPr lang="ko-KR" altLang="en-US" sz="1300">
              <a:latin typeface="바른바탕3 B" charset="0"/>
              <a:ea typeface="바른바탕3 B" charset="0"/>
              <a:cs typeface="바른바탕3 B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4795" y="6360795"/>
            <a:ext cx="20764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45">
                <a:latin typeface="바른바탕3 B"/>
                <a:cs typeface="바른바탕3 B"/>
              </a:rPr>
              <a:t>www.eco</a:t>
            </a:r>
            <a:r>
              <a:rPr dirty="0" sz="2000" spc="-370">
                <a:latin typeface="바른바탕3 B"/>
                <a:cs typeface="바른바탕3 B"/>
              </a:rPr>
              <a:t>-</a:t>
            </a:r>
            <a:r>
              <a:rPr dirty="0" sz="2000" spc="-245">
                <a:latin typeface="바른바탕3 B"/>
                <a:cs typeface="바른바탕3 B"/>
              </a:rPr>
              <a:t>motor.co.kr</a:t>
            </a:r>
            <a:endParaRPr sz="2000">
              <a:latin typeface="바른바탕3 B"/>
              <a:cs typeface="바른바탕3 B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9350" y="6033770"/>
            <a:ext cx="775970" cy="621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250" y="51943"/>
            <a:ext cx="139636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5" b="1">
                <a:latin typeface="맑은 고딕"/>
                <a:cs typeface="맑은 고딕"/>
              </a:rPr>
              <a:t>3 </a:t>
            </a:r>
            <a:r>
              <a:rPr dirty="0" sz="2000" spc="-110" b="1">
                <a:latin typeface="맑은 고딕"/>
                <a:cs typeface="맑은 고딕"/>
              </a:rPr>
              <a:t>.</a:t>
            </a:r>
            <a:r>
              <a:rPr dirty="0" sz="2000" spc="-204" b="1">
                <a:latin typeface="맑은 고딕"/>
                <a:cs typeface="맑은 고딕"/>
              </a:rPr>
              <a:t> </a:t>
            </a:r>
            <a:r>
              <a:rPr dirty="0" sz="2000" spc="-25" b="1">
                <a:latin typeface="맑은 고딕"/>
                <a:cs typeface="맑은 고딕"/>
              </a:rPr>
              <a:t>회사연혁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488" y="1196338"/>
            <a:ext cx="9230360" cy="5570220"/>
            <a:chOff x="94488" y="1196338"/>
            <a:chExt cx="9230360" cy="5570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88" y="1196338"/>
              <a:ext cx="2663951" cy="55702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52775" y="1340738"/>
              <a:ext cx="6172200" cy="0"/>
            </a:xfrm>
            <a:custGeom>
              <a:avLst/>
              <a:gdLst/>
              <a:ahLst/>
              <a:cxnLst/>
              <a:rect l="l" t="t" r="r" b="b"/>
              <a:pathLst>
                <a:path w="6172200" h="0">
                  <a:moveTo>
                    <a:pt x="0" y="0"/>
                  </a:moveTo>
                  <a:lnTo>
                    <a:pt x="617194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152775" y="1666875"/>
          <a:ext cx="6172200" cy="4577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5555"/>
                <a:gridCol w="4906645"/>
              </a:tblGrid>
              <a:tr h="493267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50" b="1">
                          <a:latin typeface="맑은 고딕"/>
                          <a:cs typeface="맑은 고딕"/>
                        </a:rPr>
                        <a:t>2010.02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699135" marR="28016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254" b="1">
                          <a:latin typeface="맑은 고딕"/>
                          <a:cs typeface="맑은 고딕"/>
                        </a:rPr>
                        <a:t>에코모터(ECO </a:t>
                      </a:r>
                      <a:r>
                        <a:rPr dirty="0" sz="1200" spc="-275" b="1">
                          <a:latin typeface="맑은 고딕"/>
                          <a:cs typeface="맑은 고딕"/>
                        </a:rPr>
                        <a:t>MOTOR)창립  </a:t>
                      </a:r>
                      <a:r>
                        <a:rPr dirty="0" sz="1200" spc="-150" b="1">
                          <a:latin typeface="맑은 고딕"/>
                          <a:cs typeface="맑은 고딕"/>
                          <a:hlinkClick r:id="rId3"/>
                        </a:rPr>
                        <a:t>www.eco-motor.co.kr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CCCCCC"/>
                    </a:solidFill>
                  </a:tcPr>
                </a:tc>
              </a:tr>
              <a:tr h="296062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2010.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06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/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85" b="1">
                          <a:latin typeface="맑은 고딕"/>
                          <a:cs typeface="맑은 고딕"/>
                        </a:rPr>
                        <a:t>BLDC DRIVER </a:t>
                      </a:r>
                      <a:r>
                        <a:rPr dirty="0" sz="1200" spc="-280" b="1">
                          <a:latin typeface="맑은 고딕"/>
                          <a:cs typeface="맑은 고딕"/>
                        </a:rPr>
                        <a:t>200W이하급</a:t>
                      </a:r>
                      <a:r>
                        <a:rPr dirty="0" sz="1200" spc="-240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/>
                </a:tc>
              </a:tr>
              <a:tr h="29601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50" b="1">
                          <a:latin typeface="맑은 고딕"/>
                          <a:cs typeface="맑은 고딕"/>
                        </a:rPr>
                        <a:t>2010.11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345" b="1">
                          <a:latin typeface="맑은 고딕"/>
                          <a:cs typeface="맑은 고딕"/>
                        </a:rPr>
                        <a:t>전동차용 </a:t>
                      </a:r>
                      <a:r>
                        <a:rPr dirty="0" sz="1200" spc="-204" b="1">
                          <a:latin typeface="맑은 고딕"/>
                          <a:cs typeface="맑은 고딕"/>
                        </a:rPr>
                        <a:t>1HP </a:t>
                      </a:r>
                      <a:r>
                        <a:rPr dirty="0" sz="1200" spc="-215" b="1">
                          <a:latin typeface="맑은 고딕"/>
                          <a:cs typeface="맑은 고딕"/>
                        </a:rPr>
                        <a:t>BLDC모터,</a:t>
                      </a:r>
                      <a:r>
                        <a:rPr dirty="0" sz="1200" spc="-180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229" b="1">
                          <a:latin typeface="맑은 고딕"/>
                          <a:cs typeface="맑은 고딕"/>
                        </a:rPr>
                        <a:t>DRIVER개발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solidFill>
                      <a:srgbClr val="CCCCCC"/>
                    </a:solidFill>
                  </a:tcPr>
                </a:tc>
              </a:tr>
              <a:tr h="29593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50" b="1">
                          <a:latin typeface="맑은 고딕"/>
                          <a:cs typeface="맑은 고딕"/>
                        </a:rPr>
                        <a:t>2011.10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/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254" b="1">
                          <a:latin typeface="맑은 고딕"/>
                          <a:cs typeface="맑은 고딕"/>
                        </a:rPr>
                        <a:t>KTX교량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설비용 </a:t>
                      </a: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진동모터 </a:t>
                      </a:r>
                      <a:r>
                        <a:rPr dirty="0" sz="1200" spc="-245" b="1">
                          <a:latin typeface="맑은 고딕"/>
                          <a:cs typeface="맑은 고딕"/>
                        </a:rPr>
                        <a:t>3만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회전 모터</a:t>
                      </a:r>
                      <a:r>
                        <a:rPr dirty="0" sz="1200" spc="-28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/>
                </a:tc>
              </a:tr>
              <a:tr h="29601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50" b="1">
                          <a:latin typeface="맑은 고딕"/>
                          <a:cs typeface="맑은 고딕"/>
                        </a:rPr>
                        <a:t>2011.12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55" b="1">
                          <a:latin typeface="맑은 고딕"/>
                          <a:cs typeface="맑은 고딕"/>
                        </a:rPr>
                        <a:t>RC </a:t>
                      </a:r>
                      <a:r>
                        <a:rPr dirty="0" sz="1200" spc="-229" b="1">
                          <a:latin typeface="맑은 고딕"/>
                          <a:cs typeface="맑은 고딕"/>
                        </a:rPr>
                        <a:t>CAR용 </a:t>
                      </a:r>
                      <a:r>
                        <a:rPr dirty="0" sz="1200" spc="-190" b="1">
                          <a:latin typeface="맑은 고딕"/>
                          <a:cs typeface="맑은 고딕"/>
                        </a:rPr>
                        <a:t>BLDC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모터 </a:t>
                      </a:r>
                      <a:r>
                        <a:rPr dirty="0" sz="1200" spc="-245" b="1">
                          <a:latin typeface="맑은 고딕"/>
                          <a:cs typeface="맑은 고딕"/>
                        </a:rPr>
                        <a:t>7만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회전 모터</a:t>
                      </a:r>
                      <a:r>
                        <a:rPr dirty="0" sz="1200" spc="-28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solidFill>
                      <a:srgbClr val="CCCCCC"/>
                    </a:solidFill>
                  </a:tcPr>
                </a:tc>
              </a:tr>
              <a:tr h="29604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2009.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12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/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표준 </a:t>
                      </a: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스텐다드 </a:t>
                      </a:r>
                      <a:r>
                        <a:rPr dirty="0" sz="1200" spc="-225" b="1">
                          <a:latin typeface="맑은 고딕"/>
                          <a:cs typeface="맑은 고딕"/>
                        </a:rPr>
                        <a:t>200W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이하급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모터</a:t>
                      </a:r>
                      <a:r>
                        <a:rPr dirty="0" sz="1200" spc="-27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/>
                </a:tc>
              </a:tr>
              <a:tr h="335394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45" b="1">
                          <a:latin typeface="맑은 고딕"/>
                          <a:cs typeface="맑은 고딕"/>
                        </a:rPr>
                        <a:t>2010.</a:t>
                      </a:r>
                      <a:r>
                        <a:rPr dirty="0" sz="1200" spc="-170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0" b="1">
                          <a:latin typeface="맑은 고딕"/>
                          <a:cs typeface="맑은 고딕"/>
                        </a:rPr>
                        <a:t>01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270" b="1">
                          <a:latin typeface="맑은 고딕"/>
                          <a:cs typeface="맑은 고딕"/>
                        </a:rPr>
                        <a:t>AC모터 </a:t>
                      </a: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표준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모터 </a:t>
                      </a: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장착용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감속기</a:t>
                      </a:r>
                      <a:r>
                        <a:rPr dirty="0" sz="1200" spc="-350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solidFill>
                      <a:srgbClr val="CCCCCC"/>
                    </a:solidFill>
                  </a:tcPr>
                </a:tc>
              </a:tr>
              <a:tr h="479323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2012.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10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/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방산장비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관련 </a:t>
                      </a:r>
                      <a:r>
                        <a:rPr dirty="0" sz="1200" spc="-225" b="1">
                          <a:latin typeface="맑은 고딕"/>
                          <a:cs typeface="맑은 고딕"/>
                        </a:rPr>
                        <a:t>100W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이하 </a:t>
                      </a:r>
                      <a:r>
                        <a:rPr dirty="0" sz="1200" spc="-185" b="1">
                          <a:latin typeface="맑은 고딕"/>
                          <a:cs typeface="맑은 고딕"/>
                        </a:rPr>
                        <a:t>BLDC </a:t>
                      </a:r>
                      <a:r>
                        <a:rPr dirty="0" sz="1200" spc="-235" b="1">
                          <a:latin typeface="맑은 고딕"/>
                          <a:cs typeface="맑은 고딕"/>
                        </a:rPr>
                        <a:t>모터, </a:t>
                      </a:r>
                      <a:r>
                        <a:rPr dirty="0" sz="1200" spc="-180" b="1">
                          <a:latin typeface="맑은 고딕"/>
                          <a:cs typeface="맑은 고딕"/>
                        </a:rPr>
                        <a:t>DRIVER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일체형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/>
                </a:tc>
              </a:tr>
              <a:tr h="29601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2012.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11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수소 </a:t>
                      </a: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자동차 </a:t>
                      </a:r>
                      <a:r>
                        <a:rPr dirty="0" sz="1200" spc="-350" b="1">
                          <a:latin typeface="맑은 고딕"/>
                          <a:cs typeface="맑은 고딕"/>
                        </a:rPr>
                        <a:t>베터리쿨링펜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구동 아우터 로터 </a:t>
                      </a:r>
                      <a:r>
                        <a:rPr dirty="0" sz="1200" spc="-235" b="1">
                          <a:latin typeface="맑은 고딕"/>
                          <a:cs typeface="맑은 고딕"/>
                        </a:rPr>
                        <a:t>FAN 모터, </a:t>
                      </a:r>
                      <a:r>
                        <a:rPr dirty="0" sz="1200" spc="-185" b="1">
                          <a:latin typeface="맑은 고딕"/>
                          <a:cs typeface="맑은 고딕"/>
                        </a:rPr>
                        <a:t>DRIVER</a:t>
                      </a:r>
                      <a:r>
                        <a:rPr dirty="0" sz="1200" spc="-260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5560">
                    <a:solidFill>
                      <a:srgbClr val="CCCCCC"/>
                    </a:solidFill>
                  </a:tcPr>
                </a:tc>
              </a:tr>
              <a:tr h="295935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2013.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06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/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345" b="1">
                          <a:latin typeface="맑은 고딕"/>
                          <a:cs typeface="맑은 고딕"/>
                        </a:rPr>
                        <a:t>레일바이크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구동용 </a:t>
                      </a:r>
                      <a:r>
                        <a:rPr dirty="0" sz="1200" spc="-229" b="1">
                          <a:latin typeface="맑은 고딕"/>
                          <a:cs typeface="맑은 고딕"/>
                        </a:rPr>
                        <a:t>BLDC24V400W모터 </a:t>
                      </a:r>
                      <a:r>
                        <a:rPr dirty="0" sz="1200" spc="-345" b="1">
                          <a:latin typeface="맑은 고딕"/>
                          <a:cs typeface="맑은 고딕"/>
                        </a:rPr>
                        <a:t>드라이브</a:t>
                      </a:r>
                      <a:r>
                        <a:rPr dirty="0" sz="1200" spc="-310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/>
                </a:tc>
              </a:tr>
              <a:tr h="29601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2014.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10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350" b="1">
                          <a:latin typeface="맑은 고딕"/>
                          <a:cs typeface="맑은 고딕"/>
                        </a:rPr>
                        <a:t>레이져센싱용 </a:t>
                      </a:r>
                      <a:r>
                        <a:rPr dirty="0" sz="1200" spc="-300" b="1">
                          <a:latin typeface="맑은 고딕"/>
                          <a:cs typeface="맑은 고딕"/>
                        </a:rPr>
                        <a:t>3W급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소형 </a:t>
                      </a:r>
                      <a:r>
                        <a:rPr dirty="0" sz="1200" spc="-295" b="1">
                          <a:latin typeface="맑은 고딕"/>
                          <a:cs typeface="맑은 고딕"/>
                        </a:rPr>
                        <a:t>아우터로터BLDC모터</a:t>
                      </a:r>
                      <a:r>
                        <a:rPr dirty="0" sz="1200" spc="-24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>
                    <a:solidFill>
                      <a:srgbClr val="CCCCCC"/>
                    </a:solidFill>
                  </a:tcPr>
                </a:tc>
              </a:tr>
              <a:tr h="296049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2014.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12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/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카시트용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냉온풍 펜모터</a:t>
                      </a:r>
                      <a:r>
                        <a:rPr dirty="0" sz="1200" spc="-26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개발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/>
                </a:tc>
              </a:tr>
              <a:tr h="29601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2015.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02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315" b="1">
                          <a:latin typeface="맑은 고딕"/>
                          <a:cs typeface="맑은 고딕"/>
                        </a:rPr>
                        <a:t>대륭테크노타운12차 </a:t>
                      </a:r>
                      <a:r>
                        <a:rPr dirty="0" sz="1200" spc="-204" b="1">
                          <a:latin typeface="맑은 고딕"/>
                          <a:cs typeface="맑은 고딕"/>
                        </a:rPr>
                        <a:t>806호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매입 및 공장</a:t>
                      </a:r>
                      <a:r>
                        <a:rPr dirty="0" sz="1200" spc="-310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30" b="1">
                          <a:latin typeface="맑은 고딕"/>
                          <a:cs typeface="맑은 고딕"/>
                        </a:rPr>
                        <a:t>이전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>
                    <a:solidFill>
                      <a:srgbClr val="CCCCCC"/>
                    </a:solidFill>
                  </a:tcPr>
                </a:tc>
              </a:tr>
              <a:tr h="296011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140" b="1">
                          <a:latin typeface="맑은 고딕"/>
                          <a:cs typeface="맑은 고딕"/>
                        </a:rPr>
                        <a:t>2015.</a:t>
                      </a:r>
                      <a:r>
                        <a:rPr dirty="0" sz="1200" spc="-195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165" b="1">
                          <a:latin typeface="맑은 고딕"/>
                          <a:cs typeface="맑은 고딕"/>
                        </a:rPr>
                        <a:t>03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91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dirty="0" sz="1200" spc="-350" b="1">
                          <a:latin typeface="맑은 고딕"/>
                          <a:cs typeface="맑은 고딕"/>
                        </a:rPr>
                        <a:t>기업부설연구소설립 </a:t>
                      </a:r>
                      <a:r>
                        <a:rPr dirty="0" sz="1200" spc="-335" b="1">
                          <a:latin typeface="맑은 고딕"/>
                          <a:cs typeface="맑은 고딕"/>
                        </a:rPr>
                        <a:t>및</a:t>
                      </a:r>
                      <a:r>
                        <a:rPr dirty="0" sz="1200" spc="-260" b="1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dirty="0" sz="1200" spc="-340" b="1">
                          <a:latin typeface="맑은 고딕"/>
                          <a:cs typeface="맑은 고딕"/>
                        </a:rPr>
                        <a:t>공장등록</a:t>
                      </a:r>
                      <a:endParaRPr sz="1200">
                        <a:latin typeface="맑은 고딕"/>
                        <a:cs typeface="맑은 고딕"/>
                      </a:endParaRPr>
                    </a:p>
                  </a:txBody>
                  <a:tcPr marL="0" marR="0" marB="0" marT="36195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264972" y="6360667"/>
            <a:ext cx="20764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45">
                <a:latin typeface="바른바탕3 B"/>
                <a:cs typeface="바른바탕3 B"/>
                <a:hlinkClick r:id="rId3"/>
              </a:rPr>
              <a:t>www.eco</a:t>
            </a:r>
            <a:r>
              <a:rPr dirty="0" sz="2000" spc="-370">
                <a:latin typeface="바른바탕3 B"/>
                <a:cs typeface="바른바탕3 B"/>
                <a:hlinkClick r:id="rId3"/>
              </a:rPr>
              <a:t>-</a:t>
            </a:r>
            <a:r>
              <a:rPr dirty="0" sz="2000" spc="-245">
                <a:latin typeface="바른바탕3 B"/>
                <a:cs typeface="바른바탕3 B"/>
                <a:hlinkClick r:id="rId3"/>
              </a:rPr>
              <a:t>motor.co.kr</a:t>
            </a:r>
            <a:endParaRPr sz="2000">
              <a:latin typeface="바른바탕3 B"/>
              <a:cs typeface="바른바탕3 B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40723" y="6033515"/>
            <a:ext cx="777240" cy="6217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760" y="40640"/>
            <a:ext cx="247967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5" b="1">
                <a:latin typeface="맑은 고딕"/>
                <a:cs typeface="맑은 고딕"/>
              </a:rPr>
              <a:t>4 </a:t>
            </a:r>
            <a:r>
              <a:rPr dirty="0" sz="2000" spc="-110" b="1">
                <a:latin typeface="맑은 고딕"/>
                <a:cs typeface="맑은 고딕"/>
              </a:rPr>
              <a:t>. </a:t>
            </a:r>
            <a:r>
              <a:rPr dirty="0" sz="2000" spc="-20" b="1">
                <a:latin typeface="맑은 고딕"/>
                <a:cs typeface="맑은 고딕"/>
              </a:rPr>
              <a:t>조직도 </a:t>
            </a:r>
            <a:r>
              <a:rPr dirty="0" sz="2000" spc="-130" b="1">
                <a:latin typeface="맑은 고딕"/>
                <a:cs typeface="맑은 고딕"/>
              </a:rPr>
              <a:t>/ </a:t>
            </a:r>
            <a:r>
              <a:rPr dirty="0" sz="2000" spc="-10" b="1">
                <a:latin typeface="맑은 고딕"/>
                <a:cs typeface="맑은 고딕"/>
              </a:rPr>
              <a:t>재무</a:t>
            </a:r>
            <a:r>
              <a:rPr dirty="0" sz="2000" spc="-254" b="1">
                <a:latin typeface="맑은 고딕"/>
                <a:cs typeface="맑은 고딕"/>
              </a:rPr>
              <a:t> </a:t>
            </a:r>
            <a:r>
              <a:rPr dirty="0" sz="2000" spc="-25" b="1">
                <a:latin typeface="맑은 고딕"/>
                <a:cs typeface="맑은 고딕"/>
              </a:rPr>
              <a:t>구조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4615" y="1196340"/>
            <a:ext cx="9004300" cy="5570220"/>
            <a:chOff x="94615" y="1196340"/>
            <a:chExt cx="9004300" cy="5570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15" y="1196340"/>
              <a:ext cx="2663825" cy="55702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2965" y="1609090"/>
              <a:ext cx="5695315" cy="20878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69310" y="4849495"/>
              <a:ext cx="67310" cy="1423670"/>
            </a:xfrm>
            <a:custGeom>
              <a:avLst/>
              <a:gdLst/>
              <a:ahLst/>
              <a:cxnLst/>
              <a:rect l="l" t="t" r="r" b="b"/>
              <a:pathLst>
                <a:path w="67310" h="1423670">
                  <a:moveTo>
                    <a:pt x="67055" y="0"/>
                  </a:moveTo>
                  <a:lnTo>
                    <a:pt x="0" y="0"/>
                  </a:lnTo>
                  <a:lnTo>
                    <a:pt x="0" y="1423415"/>
                  </a:lnTo>
                  <a:lnTo>
                    <a:pt x="67055" y="1423415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/>
          </p:cNvSpPr>
          <p:nvPr/>
        </p:nvSpPr>
        <p:spPr>
          <a:xfrm rot="0">
            <a:off x="3592195" y="4637405"/>
            <a:ext cx="2940050" cy="1785620"/>
          </a:xfrm>
          <a:prstGeom prst="rect"/>
        </p:spPr>
        <p:txBody>
          <a:bodyPr wrap="square" lIns="0" tIns="164465" rIns="0" bIns="0" numCol="1" vert="horz" anchor="t">
            <a:spAutoFit/>
          </a:bodyPr>
          <a:lstStyle/>
          <a:p>
            <a:pPr marL="12700" indent="0" latinLnBrk="0">
              <a:lnSpc>
                <a:spcPct val="100000"/>
              </a:lnSpc>
              <a:spcBef>
                <a:spcPts val="1295"/>
              </a:spcBef>
              <a:buFontTx/>
              <a:buNone/>
            </a:pPr>
            <a:r>
              <a:rPr sz="1800" spc="-350">
                <a:latin typeface="바른바탕3 B" charset="0"/>
                <a:ea typeface="바른바탕3 B" charset="0"/>
                <a:cs typeface="바른바탕3 B" charset="0"/>
              </a:rPr>
              <a:t>재무 구조 </a:t>
            </a:r>
            <a:r>
              <a:rPr sz="1800" spc="-230">
                <a:latin typeface="바른바탕3 B" charset="0"/>
                <a:ea typeface="바른바탕3 B" charset="0"/>
                <a:cs typeface="바른바탕3 B" charset="0"/>
              </a:rPr>
              <a:t>(20</a:t>
            </a:r>
            <a:r>
              <a:rPr lang="ko-KR" sz="1800" spc="-230">
                <a:latin typeface="바른바탕3 B" charset="0"/>
                <a:ea typeface="바른바탕3 B" charset="0"/>
                <a:cs typeface="바른바탕3 B" charset="0"/>
              </a:rPr>
              <a:t>20</a:t>
            </a:r>
            <a:r>
              <a:rPr sz="1800" spc="-230">
                <a:latin typeface="바른바탕3 B" charset="0"/>
                <a:ea typeface="바른바탕3 B" charset="0"/>
                <a:cs typeface="바른바탕3 B" charset="0"/>
              </a:rPr>
              <a:t>년</a:t>
            </a:r>
            <a:r>
              <a:rPr sz="1800" spc="-11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800" spc="-360">
                <a:latin typeface="바른바탕3 B" charset="0"/>
                <a:ea typeface="바른바탕3 B" charset="0"/>
                <a:cs typeface="바른바탕3 B" charset="0"/>
              </a:rPr>
              <a:t>기준)</a:t>
            </a:r>
            <a:endParaRPr lang="ko-KR" altLang="en-US" sz="1800"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369570" indent="0" algn="just" latinLnBrk="0">
              <a:lnSpc>
                <a:spcPct val="150000"/>
              </a:lnSpc>
              <a:spcBef>
                <a:spcPts val="100"/>
              </a:spcBef>
              <a:buFontTx/>
              <a:buNone/>
            </a:pPr>
            <a:r>
              <a:rPr sz="1400" spc="-270">
                <a:latin typeface="바른바탕3 B" charset="0"/>
                <a:ea typeface="바른바탕3 B" charset="0"/>
                <a:cs typeface="바른바탕3 B" charset="0"/>
              </a:rPr>
              <a:t>자본금 </a:t>
            </a:r>
            <a:r>
              <a:rPr lang="ko-KR" sz="1400" spc="-270">
                <a:latin typeface="바른바탕3 B" charset="0"/>
                <a:ea typeface="바른바탕3 B" charset="0"/>
                <a:cs typeface="바른바탕3 B" charset="0"/>
              </a:rPr>
              <a:t>     </a:t>
            </a:r>
            <a:r>
              <a:rPr lang="ko-KR" sz="1400" spc="-180">
                <a:latin typeface="바른바탕3 B" charset="0"/>
                <a:ea typeface="바른바탕3 B" charset="0"/>
                <a:cs typeface="바른바탕3 B" charset="0"/>
              </a:rPr>
              <a:t>199</a:t>
            </a:r>
            <a:r>
              <a:rPr sz="1400" spc="-180">
                <a:latin typeface="바른바탕3 B" charset="0"/>
                <a:ea typeface="바른바탕3 B" charset="0"/>
                <a:cs typeface="바른바탕3 B" charset="0"/>
              </a:rPr>
              <a:t>,</a:t>
            </a:r>
            <a:r>
              <a:rPr lang="ko-KR" sz="1400" spc="-180">
                <a:latin typeface="바른바탕3 B" charset="0"/>
                <a:ea typeface="바른바탕3 B" charset="0"/>
                <a:cs typeface="바른바탕3 B" charset="0"/>
              </a:rPr>
              <a:t>997</a:t>
            </a:r>
            <a:r>
              <a:rPr sz="1400" spc="-180">
                <a:latin typeface="바른바탕3 B" charset="0"/>
                <a:ea typeface="바른바탕3 B" charset="0"/>
                <a:cs typeface="바른바탕3 B" charset="0"/>
              </a:rPr>
              <a:t>,000원 </a:t>
            </a:r>
            <a:endParaRPr lang="ko-KR" altLang="en-US" sz="1400"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369570" indent="0" algn="just" latinLnBrk="0">
              <a:lnSpc>
                <a:spcPct val="150000"/>
              </a:lnSpc>
              <a:spcBef>
                <a:spcPts val="100"/>
              </a:spcBef>
              <a:buFontTx/>
              <a:buNone/>
            </a:pPr>
            <a:r>
              <a:rPr sz="1400" spc="-18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400" spc="-270">
                <a:latin typeface="바른바탕3 B" charset="0"/>
                <a:ea typeface="바른바탕3 B" charset="0"/>
                <a:cs typeface="바른바탕3 B" charset="0"/>
              </a:rPr>
              <a:t>총자산 </a:t>
            </a:r>
            <a:r>
              <a:rPr lang="ko-KR" sz="1400" spc="-270">
                <a:latin typeface="바른바탕3 B" charset="0"/>
                <a:ea typeface="바른바탕3 B" charset="0"/>
                <a:cs typeface="바른바탕3 B" charset="0"/>
              </a:rPr>
              <a:t>    </a:t>
            </a:r>
            <a:r>
              <a:rPr lang="ko-KR" sz="1400" spc="-170">
                <a:latin typeface="바른바탕3 B" charset="0"/>
                <a:ea typeface="바른바탕3 B" charset="0"/>
                <a:cs typeface="바른바탕3 B" charset="0"/>
              </a:rPr>
              <a:t>346</a:t>
            </a:r>
            <a:r>
              <a:rPr sz="1400" spc="-170">
                <a:latin typeface="바른바탕3 B" charset="0"/>
                <a:ea typeface="바른바탕3 B" charset="0"/>
                <a:cs typeface="바른바탕3 B" charset="0"/>
              </a:rPr>
              <a:t>,</a:t>
            </a:r>
            <a:r>
              <a:rPr lang="ko-KR" sz="1400" spc="-170">
                <a:latin typeface="바른바탕3 B" charset="0"/>
                <a:ea typeface="바른바탕3 B" charset="0"/>
                <a:cs typeface="바른바탕3 B" charset="0"/>
              </a:rPr>
              <a:t>955</a:t>
            </a:r>
            <a:r>
              <a:rPr sz="1400" spc="-170">
                <a:latin typeface="바른바탕3 B" charset="0"/>
                <a:ea typeface="바른바탕3 B" charset="0"/>
                <a:cs typeface="바른바탕3 B" charset="0"/>
              </a:rPr>
              <a:t>,000원 </a:t>
            </a:r>
            <a:endParaRPr lang="ko-KR" altLang="en-US" sz="1400"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369570" indent="0" algn="just" latinLnBrk="0">
              <a:lnSpc>
                <a:spcPct val="150000"/>
              </a:lnSpc>
              <a:spcBef>
                <a:spcPts val="100"/>
              </a:spcBef>
              <a:buFontTx/>
              <a:buNone/>
            </a:pPr>
            <a:r>
              <a:rPr sz="1400" spc="-17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400" spc="-270">
                <a:latin typeface="바른바탕3 B" charset="0"/>
                <a:ea typeface="바른바탕3 B" charset="0"/>
                <a:cs typeface="바른바탕3 B" charset="0"/>
              </a:rPr>
              <a:t>부채 </a:t>
            </a:r>
            <a:r>
              <a:rPr lang="ko-KR" sz="1400" spc="-270">
                <a:latin typeface="바른바탕3 B" charset="0"/>
                <a:ea typeface="바른바탕3 B" charset="0"/>
                <a:cs typeface="바른바탕3 B" charset="0"/>
              </a:rPr>
              <a:t>           </a:t>
            </a:r>
            <a:r>
              <a:rPr lang="ko-KR" sz="1400" spc="-170">
                <a:latin typeface="바른바탕3 B" charset="0"/>
                <a:ea typeface="바른바탕3 B" charset="0"/>
                <a:cs typeface="바른바탕3 B" charset="0"/>
              </a:rPr>
              <a:t>146</a:t>
            </a:r>
            <a:r>
              <a:rPr sz="1400" spc="-170">
                <a:latin typeface="바른바탕3 B" charset="0"/>
                <a:ea typeface="바른바탕3 B" charset="0"/>
                <a:cs typeface="바른바탕3 B" charset="0"/>
              </a:rPr>
              <a:t>,000,000원 </a:t>
            </a:r>
            <a:endParaRPr lang="ko-KR" altLang="en-US" sz="1400">
              <a:latin typeface="바른바탕3 B" charset="0"/>
              <a:ea typeface="바른바탕3 B" charset="0"/>
              <a:cs typeface="바른바탕3 B" charset="0"/>
            </a:endParaRPr>
          </a:p>
          <a:p>
            <a:pPr marL="12700" marR="369570" indent="0" algn="just" latinLnBrk="0">
              <a:lnSpc>
                <a:spcPct val="150000"/>
              </a:lnSpc>
              <a:spcBef>
                <a:spcPts val="100"/>
              </a:spcBef>
              <a:buFontTx/>
              <a:buNone/>
            </a:pPr>
            <a:r>
              <a:rPr sz="1400" spc="-17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sz="1400" spc="-270">
                <a:latin typeface="바른바탕3 B" charset="0"/>
                <a:ea typeface="바른바탕3 B" charset="0"/>
                <a:cs typeface="바른바탕3 B" charset="0"/>
              </a:rPr>
              <a:t>매출액</a:t>
            </a:r>
            <a:r>
              <a:rPr sz="1400" spc="-170">
                <a:latin typeface="바른바탕3 B" charset="0"/>
                <a:ea typeface="바른바탕3 B" charset="0"/>
                <a:cs typeface="바른바탕3 B" charset="0"/>
              </a:rPr>
              <a:t> </a:t>
            </a:r>
            <a:r>
              <a:rPr lang="ko-KR" sz="1400" spc="-170">
                <a:latin typeface="바른바탕3 B" charset="0"/>
                <a:ea typeface="바른바탕3 B" charset="0"/>
                <a:cs typeface="바른바탕3 B" charset="0"/>
              </a:rPr>
              <a:t>    1,</a:t>
            </a:r>
            <a:r>
              <a:rPr sz="1400" spc="-170">
                <a:latin typeface="바른바탕3 B" charset="0"/>
                <a:ea typeface="바른바탕3 B" charset="0"/>
                <a:cs typeface="바른바탕3 B" charset="0"/>
              </a:rPr>
              <a:t>300,000,000원</a:t>
            </a:r>
            <a:endParaRPr lang="ko-KR" altLang="en-US" sz="1400">
              <a:latin typeface="바른바탕3 B" charset="0"/>
              <a:ea typeface="바른바탕3 B" charset="0"/>
              <a:cs typeface="바른바탕3 B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4795" y="6360795"/>
            <a:ext cx="20764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45">
                <a:latin typeface="바른바탕3 B"/>
                <a:cs typeface="바른바탕3 B"/>
              </a:rPr>
              <a:t>www.eco</a:t>
            </a:r>
            <a:r>
              <a:rPr dirty="0" sz="2000" spc="-370">
                <a:latin typeface="바른바탕3 B"/>
                <a:cs typeface="바른바탕3 B"/>
              </a:rPr>
              <a:t>-</a:t>
            </a:r>
            <a:r>
              <a:rPr dirty="0" sz="2000" spc="-245">
                <a:latin typeface="바른바탕3 B"/>
                <a:cs typeface="바른바탕3 B"/>
              </a:rPr>
              <a:t>motor.co.kr</a:t>
            </a:r>
            <a:endParaRPr sz="2000">
              <a:latin typeface="바른바탕3 B"/>
              <a:cs typeface="바른바탕3 B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2370" y="5913120"/>
            <a:ext cx="702310" cy="562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759" y="40639"/>
            <a:ext cx="147828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1645" algn="l"/>
              </a:tabLst>
            </a:pPr>
            <a:r>
              <a:rPr dirty="0" sz="2000" spc="5" b="1">
                <a:latin typeface="맑은 고딕"/>
                <a:cs typeface="맑은 고딕"/>
              </a:rPr>
              <a:t>5</a:t>
            </a:r>
            <a:r>
              <a:rPr dirty="0" sz="2000" spc="-75" b="1">
                <a:latin typeface="맑은 고딕"/>
                <a:cs typeface="맑은 고딕"/>
              </a:rPr>
              <a:t> </a:t>
            </a:r>
            <a:r>
              <a:rPr dirty="0" sz="2000" spc="-110" b="1">
                <a:latin typeface="맑은 고딕"/>
                <a:cs typeface="맑은 고딕"/>
              </a:rPr>
              <a:t>.</a:t>
            </a:r>
            <a:r>
              <a:rPr dirty="0" sz="2000" b="1">
                <a:latin typeface="맑은 고딕"/>
                <a:cs typeface="맑은 고딕"/>
              </a:rPr>
              <a:t>	</a:t>
            </a:r>
            <a:r>
              <a:rPr dirty="0" sz="2000" spc="-40" b="1">
                <a:latin typeface="맑은 고딕"/>
                <a:cs typeface="맑은 고딕"/>
              </a:rPr>
              <a:t>보유</a:t>
            </a:r>
            <a:r>
              <a:rPr dirty="0" sz="2000" spc="-50" b="1">
                <a:latin typeface="맑은 고딕"/>
                <a:cs typeface="맑은 고딕"/>
              </a:rPr>
              <a:t>설</a:t>
            </a:r>
            <a:r>
              <a:rPr dirty="0" sz="2000" b="1">
                <a:latin typeface="맑은 고딕"/>
                <a:cs typeface="맑은 고딕"/>
              </a:rPr>
              <a:t>비</a:t>
            </a:r>
            <a:endParaRPr sz="2000">
              <a:latin typeface="맑은 고딕"/>
              <a:cs typeface="맑은 고딕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3437" y="1380236"/>
            <a:ext cx="3827779" cy="4658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469265" algn="l"/>
                <a:tab pos="469900" algn="l"/>
                <a:tab pos="2845435" algn="l"/>
              </a:tabLst>
            </a:pPr>
            <a:r>
              <a:rPr dirty="0" sz="1600" spc="-5">
                <a:latin typeface="굴림"/>
                <a:cs typeface="굴림"/>
              </a:rPr>
              <a:t>BLDC모터</a:t>
            </a:r>
            <a:r>
              <a:rPr dirty="0" sz="1600" spc="4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권선기	</a:t>
            </a:r>
            <a:r>
              <a:rPr dirty="0" sz="1600" spc="-10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  <a:tab pos="2847340" algn="l"/>
              </a:tabLst>
            </a:pPr>
            <a:r>
              <a:rPr dirty="0" sz="1600" spc="-5">
                <a:latin typeface="굴림"/>
                <a:cs typeface="굴림"/>
              </a:rPr>
              <a:t>모터</a:t>
            </a:r>
            <a:r>
              <a:rPr dirty="0" sz="1600" spc="5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권선</a:t>
            </a:r>
            <a:r>
              <a:rPr dirty="0" sz="1600" spc="2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삽입기	</a:t>
            </a:r>
            <a:r>
              <a:rPr dirty="0" sz="1600" spc="-10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  <a:tab pos="2801620" algn="l"/>
              </a:tabLst>
            </a:pPr>
            <a:r>
              <a:rPr dirty="0" sz="1600" spc="-5">
                <a:latin typeface="굴림"/>
                <a:cs typeface="굴림"/>
              </a:rPr>
              <a:t>ROTOR회전</a:t>
            </a:r>
            <a:r>
              <a:rPr dirty="0" sz="1600" spc="45">
                <a:latin typeface="굴림"/>
                <a:cs typeface="굴림"/>
              </a:rPr>
              <a:t> </a:t>
            </a:r>
            <a:r>
              <a:rPr dirty="0" sz="1600" spc="-10">
                <a:latin typeface="굴림"/>
                <a:cs typeface="굴림"/>
              </a:rPr>
              <a:t>바란싱기	</a:t>
            </a:r>
            <a:r>
              <a:rPr dirty="0" sz="1600" spc="-5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  <a:tab pos="2848610" algn="l"/>
              </a:tabLst>
            </a:pPr>
            <a:r>
              <a:rPr dirty="0" sz="1600" spc="-5">
                <a:latin typeface="굴림"/>
                <a:cs typeface="굴림"/>
              </a:rPr>
              <a:t>탭,</a:t>
            </a:r>
            <a:r>
              <a:rPr dirty="0" sz="1600" spc="1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드릴</a:t>
            </a:r>
            <a:r>
              <a:rPr dirty="0" sz="1600" spc="1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보루방	</a:t>
            </a:r>
            <a:r>
              <a:rPr dirty="0" sz="1600" spc="-10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  <a:tab pos="2780030" algn="l"/>
              </a:tabLst>
            </a:pPr>
            <a:r>
              <a:rPr dirty="0" sz="1600" spc="-5">
                <a:latin typeface="굴림"/>
                <a:cs typeface="굴림"/>
              </a:rPr>
              <a:t>마그네트</a:t>
            </a:r>
            <a:r>
              <a:rPr dirty="0" sz="1600" spc="2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착자기	</a:t>
            </a:r>
            <a:r>
              <a:rPr dirty="0" sz="1600" spc="-10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12700" marR="685165">
              <a:lnSpc>
                <a:spcPct val="100000"/>
              </a:lnSpc>
              <a:buAutoNum type="arabicPeriod"/>
              <a:tabLst>
                <a:tab pos="469265" algn="l"/>
                <a:tab pos="469900" algn="l"/>
                <a:tab pos="2785745" algn="l"/>
                <a:tab pos="2814955" algn="l"/>
              </a:tabLst>
            </a:pPr>
            <a:r>
              <a:rPr dirty="0" sz="1600" spc="-10">
                <a:latin typeface="굴림"/>
                <a:cs typeface="굴림"/>
              </a:rPr>
              <a:t>10</a:t>
            </a:r>
            <a:r>
              <a:rPr dirty="0" sz="1600" spc="-5">
                <a:latin typeface="굴림"/>
                <a:cs typeface="굴림"/>
              </a:rPr>
              <a:t>톤</a:t>
            </a:r>
            <a:r>
              <a:rPr dirty="0" sz="1600" spc="3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프레스</a:t>
            </a:r>
            <a:r>
              <a:rPr dirty="0" sz="1600">
                <a:latin typeface="굴림"/>
                <a:cs typeface="굴림"/>
              </a:rPr>
              <a:t>		</a:t>
            </a:r>
            <a:r>
              <a:rPr dirty="0" sz="1600" spc="-10">
                <a:latin typeface="굴림"/>
                <a:cs typeface="굴림"/>
              </a:rPr>
              <a:t>1</a:t>
            </a:r>
            <a:r>
              <a:rPr dirty="0" sz="1600" spc="-5">
                <a:latin typeface="굴림"/>
                <a:cs typeface="굴림"/>
              </a:rPr>
              <a:t>대  </a:t>
            </a:r>
            <a:r>
              <a:rPr dirty="0" sz="1600">
                <a:latin typeface="굴림"/>
                <a:cs typeface="굴림"/>
              </a:rPr>
              <a:t>7.	</a:t>
            </a:r>
            <a:r>
              <a:rPr dirty="0" sz="1600" spc="-5">
                <a:latin typeface="굴림"/>
                <a:cs typeface="굴림"/>
              </a:rPr>
              <a:t>챔버(-50도~150도</a:t>
            </a:r>
            <a:r>
              <a:rPr dirty="0" sz="1600" spc="7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용)	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2811145" algn="l"/>
              </a:tabLst>
            </a:pPr>
            <a:r>
              <a:rPr dirty="0" sz="1600" spc="-10">
                <a:latin typeface="굴림"/>
                <a:cs typeface="굴림"/>
              </a:rPr>
              <a:t>오실로스코프</a:t>
            </a:r>
            <a:r>
              <a:rPr dirty="0" sz="1600" spc="40">
                <a:latin typeface="굴림"/>
                <a:cs typeface="굴림"/>
              </a:rPr>
              <a:t> </a:t>
            </a:r>
            <a:r>
              <a:rPr dirty="0" sz="1600" spc="-10">
                <a:latin typeface="굴림"/>
                <a:cs typeface="굴림"/>
              </a:rPr>
              <a:t>500MZ	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 startAt="8"/>
              <a:tabLst>
                <a:tab pos="469265" algn="l"/>
                <a:tab pos="469900" algn="l"/>
                <a:tab pos="2776855" algn="l"/>
              </a:tabLst>
            </a:pPr>
            <a:r>
              <a:rPr dirty="0" sz="1600" spc="-5">
                <a:latin typeface="굴림"/>
                <a:cs typeface="굴림"/>
              </a:rPr>
              <a:t>오실로스코프</a:t>
            </a:r>
            <a:r>
              <a:rPr dirty="0" sz="1600" spc="3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절연용	</a:t>
            </a:r>
            <a:r>
              <a:rPr dirty="0" sz="1600" spc="-10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2778760" algn="l"/>
              </a:tabLst>
            </a:pPr>
            <a:r>
              <a:rPr dirty="0" sz="1600" spc="-5">
                <a:latin typeface="굴림"/>
                <a:cs typeface="굴림"/>
              </a:rPr>
              <a:t>비접촉식</a:t>
            </a:r>
            <a:r>
              <a:rPr dirty="0" sz="1600" spc="2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온도메타	</a:t>
            </a:r>
            <a:r>
              <a:rPr dirty="0" sz="1600" spc="-10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2783205" algn="l"/>
              </a:tabLst>
            </a:pPr>
            <a:r>
              <a:rPr dirty="0" sz="1600" spc="-5">
                <a:latin typeface="굴림"/>
                <a:cs typeface="굴림"/>
              </a:rPr>
              <a:t>토오크메타	</a:t>
            </a:r>
            <a:r>
              <a:rPr dirty="0" sz="1600" spc="-10">
                <a:latin typeface="굴림"/>
                <a:cs typeface="굴림"/>
              </a:rPr>
              <a:t>2대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2806065" algn="l"/>
              </a:tabLst>
            </a:pPr>
            <a:r>
              <a:rPr dirty="0" sz="1600" spc="-5">
                <a:latin typeface="굴림"/>
                <a:cs typeface="굴림"/>
              </a:rPr>
              <a:t>RPM측정기	</a:t>
            </a:r>
            <a:r>
              <a:rPr dirty="0" sz="1600" spc="-10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2847340" algn="l"/>
              </a:tabLst>
            </a:pPr>
            <a:r>
              <a:rPr dirty="0" sz="1600" spc="-10">
                <a:latin typeface="굴림"/>
                <a:cs typeface="굴림"/>
              </a:rPr>
              <a:t>외경정밀</a:t>
            </a:r>
            <a:r>
              <a:rPr dirty="0" sz="1600" spc="2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측정기	</a:t>
            </a:r>
            <a:r>
              <a:rPr dirty="0" sz="1600" spc="-10">
                <a:latin typeface="굴림"/>
                <a:cs typeface="굴림"/>
              </a:rPr>
              <a:t>1SET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2780030" algn="l"/>
              </a:tabLst>
            </a:pPr>
            <a:r>
              <a:rPr dirty="0" sz="1600" spc="-5">
                <a:latin typeface="굴림"/>
                <a:cs typeface="굴림"/>
              </a:rPr>
              <a:t>자동</a:t>
            </a:r>
            <a:r>
              <a:rPr dirty="0" sz="1600" spc="5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단자압착기	</a:t>
            </a:r>
            <a:r>
              <a:rPr dirty="0" sz="1600" spc="-10">
                <a:latin typeface="굴림"/>
                <a:cs typeface="굴림"/>
              </a:rPr>
              <a:t>1대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2807335" algn="l"/>
              </a:tabLst>
            </a:pPr>
            <a:r>
              <a:rPr dirty="0" sz="1600" spc="-10">
                <a:latin typeface="굴림"/>
                <a:cs typeface="굴림"/>
              </a:rPr>
              <a:t>38코어 </a:t>
            </a:r>
            <a:r>
              <a:rPr dirty="0" sz="1600" spc="-5">
                <a:latin typeface="굴림"/>
                <a:cs typeface="굴림"/>
              </a:rPr>
              <a:t>자동</a:t>
            </a:r>
            <a:r>
              <a:rPr dirty="0" sz="1600" spc="65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적층</a:t>
            </a:r>
            <a:r>
              <a:rPr dirty="0" sz="1600" spc="2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금형	</a:t>
            </a:r>
            <a:r>
              <a:rPr dirty="0" sz="1600" spc="-10">
                <a:latin typeface="굴림"/>
                <a:cs typeface="굴림"/>
              </a:rPr>
              <a:t>1조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2856230" algn="l"/>
              </a:tabLst>
            </a:pPr>
            <a:r>
              <a:rPr dirty="0" sz="1600" spc="-10">
                <a:latin typeface="굴림"/>
                <a:cs typeface="굴림"/>
              </a:rPr>
              <a:t>38코어</a:t>
            </a:r>
            <a:r>
              <a:rPr dirty="0" sz="1600" spc="5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4극착자요크금형	</a:t>
            </a:r>
            <a:r>
              <a:rPr dirty="0" sz="1600" spc="-10">
                <a:latin typeface="굴림"/>
                <a:cs typeface="굴림"/>
              </a:rPr>
              <a:t>1조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3380740" algn="l"/>
              </a:tabLst>
            </a:pPr>
            <a:r>
              <a:rPr dirty="0" sz="1600" spc="-10">
                <a:latin typeface="굴림"/>
                <a:cs typeface="굴림"/>
              </a:rPr>
              <a:t>104각 4극 </a:t>
            </a:r>
            <a:r>
              <a:rPr dirty="0" sz="1600" spc="-5">
                <a:latin typeface="굴림"/>
                <a:cs typeface="굴림"/>
              </a:rPr>
              <a:t>로터</a:t>
            </a:r>
            <a:r>
              <a:rPr dirty="0" sz="1600" spc="114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자동</a:t>
            </a:r>
            <a:r>
              <a:rPr dirty="0" sz="1600" spc="2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적층금형	</a:t>
            </a:r>
            <a:r>
              <a:rPr dirty="0" sz="1600" spc="-10">
                <a:latin typeface="굴림"/>
                <a:cs typeface="굴림"/>
              </a:rPr>
              <a:t>1조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buAutoNum type="arabicPeriod" startAt="8"/>
              <a:tabLst>
                <a:tab pos="469265" algn="l"/>
                <a:tab pos="469900" algn="l"/>
                <a:tab pos="3403600" algn="l"/>
              </a:tabLst>
            </a:pPr>
            <a:r>
              <a:rPr dirty="0" sz="1600" spc="-10">
                <a:latin typeface="굴림"/>
                <a:cs typeface="굴림"/>
              </a:rPr>
              <a:t>104각</a:t>
            </a:r>
            <a:r>
              <a:rPr dirty="0" sz="1600" spc="5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모터케이스</a:t>
            </a:r>
            <a:r>
              <a:rPr dirty="0" sz="1600" spc="35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금형	</a:t>
            </a:r>
            <a:r>
              <a:rPr dirty="0" sz="1600" spc="-10">
                <a:latin typeface="굴림"/>
                <a:cs typeface="굴림"/>
              </a:rPr>
              <a:t>1조</a:t>
            </a:r>
            <a:endParaRPr sz="1600">
              <a:latin typeface="굴림"/>
              <a:cs typeface="굴림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 startAt="8"/>
              <a:tabLst>
                <a:tab pos="469265" algn="l"/>
                <a:tab pos="469900" algn="l"/>
                <a:tab pos="3454400" algn="l"/>
              </a:tabLst>
            </a:pPr>
            <a:r>
              <a:rPr dirty="0" sz="1600" spc="-5">
                <a:latin typeface="굴림"/>
                <a:cs typeface="굴림"/>
              </a:rPr>
              <a:t>각</a:t>
            </a:r>
            <a:r>
              <a:rPr dirty="0" sz="1600" spc="5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사이즈별</a:t>
            </a:r>
            <a:r>
              <a:rPr dirty="0" sz="1600" spc="20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부하</a:t>
            </a:r>
            <a:r>
              <a:rPr dirty="0" sz="1600" spc="15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테스트</a:t>
            </a:r>
            <a:r>
              <a:rPr dirty="0" sz="1600" spc="15">
                <a:latin typeface="굴림"/>
                <a:cs typeface="굴림"/>
              </a:rPr>
              <a:t> </a:t>
            </a:r>
            <a:r>
              <a:rPr dirty="0" sz="1600" spc="-5">
                <a:latin typeface="굴림"/>
                <a:cs typeface="굴림"/>
              </a:rPr>
              <a:t>지그</a:t>
            </a:r>
            <a:r>
              <a:rPr dirty="0" sz="1600">
                <a:latin typeface="굴림"/>
                <a:cs typeface="굴림"/>
              </a:rPr>
              <a:t>	</a:t>
            </a:r>
            <a:r>
              <a:rPr dirty="0" sz="1600" spc="-10">
                <a:latin typeface="굴림"/>
                <a:cs typeface="굴림"/>
              </a:rPr>
              <a:t>3</a:t>
            </a:r>
            <a:r>
              <a:rPr dirty="0" sz="1600" spc="-15">
                <a:latin typeface="굴림"/>
                <a:cs typeface="굴림"/>
              </a:rPr>
              <a:t>E</a:t>
            </a:r>
            <a:r>
              <a:rPr dirty="0" sz="1600" spc="-5">
                <a:latin typeface="굴림"/>
                <a:cs typeface="굴림"/>
              </a:rPr>
              <a:t>T</a:t>
            </a:r>
            <a:endParaRPr sz="1600">
              <a:latin typeface="굴림"/>
              <a:cs typeface="굴림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6021323"/>
            <a:ext cx="720851" cy="5760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759" y="40639"/>
            <a:ext cx="197612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1645" algn="l"/>
              </a:tabLst>
            </a:pPr>
            <a:r>
              <a:rPr dirty="0" sz="2000" spc="5" b="1">
                <a:latin typeface="맑은 고딕"/>
                <a:cs typeface="맑은 고딕"/>
              </a:rPr>
              <a:t>6</a:t>
            </a:r>
            <a:r>
              <a:rPr dirty="0" sz="2000" spc="-75" b="1">
                <a:latin typeface="맑은 고딕"/>
                <a:cs typeface="맑은 고딕"/>
              </a:rPr>
              <a:t> </a:t>
            </a:r>
            <a:r>
              <a:rPr dirty="0" sz="2000" spc="-110" b="1">
                <a:latin typeface="맑은 고딕"/>
                <a:cs typeface="맑은 고딕"/>
              </a:rPr>
              <a:t>.</a:t>
            </a:r>
            <a:r>
              <a:rPr dirty="0" sz="2000" b="1">
                <a:latin typeface="맑은 고딕"/>
                <a:cs typeface="맑은 고딕"/>
              </a:rPr>
              <a:t>	</a:t>
            </a:r>
            <a:r>
              <a:rPr dirty="0" sz="2000" spc="-40" b="1">
                <a:latin typeface="맑은 고딕"/>
                <a:cs typeface="맑은 고딕"/>
              </a:rPr>
              <a:t>주요</a:t>
            </a:r>
            <a:r>
              <a:rPr dirty="0" sz="2000" spc="-50" b="1">
                <a:latin typeface="맑은 고딕"/>
                <a:cs typeface="맑은 고딕"/>
              </a:rPr>
              <a:t>제</a:t>
            </a:r>
            <a:r>
              <a:rPr dirty="0" sz="2000" spc="-40" b="1">
                <a:latin typeface="맑은 고딕"/>
                <a:cs typeface="맑은 고딕"/>
              </a:rPr>
              <a:t>품</a:t>
            </a:r>
            <a:r>
              <a:rPr dirty="0" sz="2000" spc="-50" b="1">
                <a:latin typeface="맑은 고딕"/>
                <a:cs typeface="맑은 고딕"/>
              </a:rPr>
              <a:t>설</a:t>
            </a:r>
            <a:r>
              <a:rPr dirty="0" sz="2000" b="1">
                <a:latin typeface="맑은 고딕"/>
                <a:cs typeface="맑은 고딕"/>
              </a:rPr>
              <a:t>명</a:t>
            </a:r>
            <a:endParaRPr sz="2000">
              <a:latin typeface="맑은 고딕"/>
              <a:cs typeface="맑은 고딕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0831" y="1341119"/>
            <a:ext cx="4337685" cy="1403985"/>
            <a:chOff x="560831" y="1341119"/>
            <a:chExt cx="4337685" cy="1403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1" y="1341119"/>
              <a:ext cx="2106168" cy="14036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3492" y="1341119"/>
              <a:ext cx="2104644" cy="14036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39267" y="3059429"/>
            <a:ext cx="58362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0">
                <a:latin typeface="바탕"/>
                <a:cs typeface="바탕"/>
              </a:rPr>
              <a:t>24V </a:t>
            </a:r>
            <a:r>
              <a:rPr dirty="0" sz="1800" spc="-60">
                <a:latin typeface="바탕"/>
                <a:cs typeface="바탕"/>
              </a:rPr>
              <a:t>2A</a:t>
            </a:r>
            <a:r>
              <a:rPr dirty="0" sz="1800" spc="-60">
                <a:latin typeface="맑은 고딕"/>
                <a:cs typeface="맑은 고딕"/>
              </a:rPr>
              <a:t>급과 </a:t>
            </a:r>
            <a:r>
              <a:rPr dirty="0" sz="1800" spc="-60">
                <a:latin typeface="바탕"/>
                <a:cs typeface="바탕"/>
              </a:rPr>
              <a:t>6A</a:t>
            </a:r>
            <a:r>
              <a:rPr dirty="0" sz="1800" spc="-60">
                <a:latin typeface="맑은 고딕"/>
                <a:cs typeface="맑은 고딕"/>
              </a:rPr>
              <a:t>급으로 </a:t>
            </a:r>
            <a:r>
              <a:rPr dirty="0" sz="1800" spc="-55">
                <a:latin typeface="맑은 고딕"/>
                <a:cs typeface="맑은 고딕"/>
              </a:rPr>
              <a:t>주로 </a:t>
            </a:r>
            <a:r>
              <a:rPr dirty="0" sz="1800" spc="-50">
                <a:latin typeface="맑은 고딕"/>
                <a:cs typeface="맑은 고딕"/>
              </a:rPr>
              <a:t>의료장비나 </a:t>
            </a:r>
            <a:r>
              <a:rPr dirty="0" sz="1800" spc="-55">
                <a:latin typeface="맑은 고딕"/>
                <a:cs typeface="맑은 고딕"/>
              </a:rPr>
              <a:t>간이 설비에</a:t>
            </a:r>
            <a:r>
              <a:rPr dirty="0" sz="1800" spc="35">
                <a:latin typeface="맑은 고딕"/>
                <a:cs typeface="맑은 고딕"/>
              </a:rPr>
              <a:t> </a:t>
            </a:r>
            <a:r>
              <a:rPr dirty="0" sz="1800" spc="-20">
                <a:latin typeface="맑은 고딕"/>
                <a:cs typeface="맑은 고딕"/>
              </a:rPr>
              <a:t>쓰임</a:t>
            </a:r>
            <a:r>
              <a:rPr dirty="0" sz="1800" spc="-20">
                <a:latin typeface="바탕"/>
                <a:cs typeface="바탕"/>
              </a:rPr>
              <a:t>.</a:t>
            </a:r>
            <a:endParaRPr sz="1800">
              <a:latin typeface="바탕"/>
              <a:cs typeface="바탕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087" y="3788664"/>
            <a:ext cx="1879092" cy="13685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83437" y="5322570"/>
            <a:ext cx="84410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5">
                <a:latin typeface="바탕"/>
                <a:cs typeface="바탕"/>
              </a:rPr>
              <a:t>2011</a:t>
            </a:r>
            <a:r>
              <a:rPr dirty="0" sz="1800" spc="-75">
                <a:latin typeface="맑은 고딕"/>
                <a:cs typeface="맑은 고딕"/>
              </a:rPr>
              <a:t>년 </a:t>
            </a:r>
            <a:r>
              <a:rPr dirty="0" sz="1800" spc="-55">
                <a:latin typeface="맑은 고딕"/>
                <a:cs typeface="맑은 고딕"/>
              </a:rPr>
              <a:t>개발되어 생산중인 초 고속 </a:t>
            </a:r>
            <a:r>
              <a:rPr dirty="0" sz="1800" spc="-15">
                <a:latin typeface="바탕"/>
                <a:cs typeface="바탕"/>
              </a:rPr>
              <a:t>70,000rpm </a:t>
            </a:r>
            <a:r>
              <a:rPr dirty="0" sz="1800" spc="20">
                <a:latin typeface="바탕"/>
                <a:cs typeface="바탕"/>
              </a:rPr>
              <a:t>bldc </a:t>
            </a:r>
            <a:r>
              <a:rPr dirty="0" sz="1800" spc="35">
                <a:latin typeface="바탕"/>
                <a:cs typeface="바탕"/>
              </a:rPr>
              <a:t>motor </a:t>
            </a:r>
            <a:r>
              <a:rPr dirty="0" sz="1800" spc="-50">
                <a:latin typeface="맑은 고딕"/>
                <a:cs typeface="맑은 고딕"/>
              </a:rPr>
              <a:t>센서레스형</a:t>
            </a:r>
            <a:r>
              <a:rPr dirty="0" sz="1800" spc="-200">
                <a:latin typeface="맑은 고딕"/>
                <a:cs typeface="맑은 고딕"/>
              </a:rPr>
              <a:t> </a:t>
            </a:r>
            <a:r>
              <a:rPr dirty="0" sz="1800" spc="-35">
                <a:latin typeface="맑은 고딕"/>
                <a:cs typeface="맑은 고딕"/>
              </a:rPr>
              <a:t>모터입니다</a:t>
            </a:r>
            <a:r>
              <a:rPr dirty="0" sz="1800" spc="-35">
                <a:latin typeface="바탕"/>
                <a:cs typeface="바탕"/>
              </a:rPr>
              <a:t>.</a:t>
            </a:r>
            <a:endParaRPr sz="1800">
              <a:latin typeface="바탕"/>
              <a:cs typeface="바탕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9095" y="6063996"/>
            <a:ext cx="792479" cy="6339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87" y="1412747"/>
            <a:ext cx="2054352" cy="13685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3437" y="2885059"/>
            <a:ext cx="676402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65">
                <a:latin typeface="바탕"/>
                <a:cs typeface="바탕"/>
              </a:rPr>
              <a:t>24v</a:t>
            </a:r>
            <a:r>
              <a:rPr dirty="0" spc="-85">
                <a:latin typeface="바탕"/>
                <a:cs typeface="바탕"/>
              </a:rPr>
              <a:t> </a:t>
            </a:r>
            <a:r>
              <a:rPr dirty="0" spc="-65">
                <a:latin typeface="바탕"/>
                <a:cs typeface="바탕"/>
              </a:rPr>
              <a:t>30A</a:t>
            </a:r>
            <a:r>
              <a:rPr dirty="0" spc="-65"/>
              <a:t>급으로</a:t>
            </a:r>
            <a:r>
              <a:rPr dirty="0" spc="-145"/>
              <a:t> </a:t>
            </a:r>
            <a:r>
              <a:rPr dirty="0" spc="-55"/>
              <a:t>개발</a:t>
            </a:r>
            <a:r>
              <a:rPr dirty="0" spc="-140"/>
              <a:t> </a:t>
            </a:r>
            <a:r>
              <a:rPr dirty="0" spc="-55"/>
              <a:t>되어</a:t>
            </a:r>
            <a:r>
              <a:rPr dirty="0" spc="-135"/>
              <a:t> </a:t>
            </a:r>
            <a:r>
              <a:rPr dirty="0" spc="-55"/>
              <a:t>현재</a:t>
            </a:r>
            <a:r>
              <a:rPr dirty="0" spc="-125"/>
              <a:t> </a:t>
            </a:r>
            <a:r>
              <a:rPr dirty="0" spc="-90">
                <a:latin typeface="바탕"/>
                <a:cs typeface="바탕"/>
              </a:rPr>
              <a:t>400w</a:t>
            </a:r>
            <a:r>
              <a:rPr dirty="0" spc="-90"/>
              <a:t>급</a:t>
            </a:r>
            <a:r>
              <a:rPr dirty="0" spc="-160"/>
              <a:t> </a:t>
            </a:r>
            <a:r>
              <a:rPr dirty="0" spc="-55"/>
              <a:t>구동</a:t>
            </a:r>
            <a:r>
              <a:rPr dirty="0" spc="-130"/>
              <a:t> </a:t>
            </a:r>
            <a:r>
              <a:rPr dirty="0" spc="-50"/>
              <a:t>드라이브로</a:t>
            </a:r>
            <a:r>
              <a:rPr dirty="0" spc="-135"/>
              <a:t> </a:t>
            </a:r>
            <a:r>
              <a:rPr dirty="0" spc="-50"/>
              <a:t>생산중이며  </a:t>
            </a:r>
            <a:r>
              <a:rPr dirty="0" spc="-55"/>
              <a:t>주로 </a:t>
            </a:r>
            <a:r>
              <a:rPr dirty="0" spc="-50"/>
              <a:t>베터리구동차량 </a:t>
            </a:r>
            <a:r>
              <a:rPr dirty="0" spc="-55"/>
              <a:t>휠 </a:t>
            </a:r>
            <a:r>
              <a:rPr dirty="0" spc="-50"/>
              <a:t>구동용으로</a:t>
            </a:r>
            <a:r>
              <a:rPr dirty="0" spc="-395"/>
              <a:t> </a:t>
            </a:r>
            <a:r>
              <a:rPr dirty="0" spc="-45"/>
              <a:t>쓰이고있습니다</a:t>
            </a:r>
            <a:r>
              <a:rPr dirty="0" spc="-45">
                <a:latin typeface="Arial"/>
                <a:cs typeface="Arial"/>
              </a:rPr>
              <a:t>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087" y="3799332"/>
            <a:ext cx="2054352" cy="13685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3437" y="5279263"/>
            <a:ext cx="53301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latin typeface="바탕"/>
                <a:cs typeface="바탕"/>
              </a:rPr>
              <a:t>AC </a:t>
            </a:r>
            <a:r>
              <a:rPr dirty="0" sz="1800" spc="-80">
                <a:latin typeface="바탕"/>
                <a:cs typeface="바탕"/>
              </a:rPr>
              <a:t>220V </a:t>
            </a:r>
            <a:r>
              <a:rPr dirty="0" sz="1800" spc="-55">
                <a:latin typeface="맑은 고딕"/>
                <a:cs typeface="맑은 고딕"/>
              </a:rPr>
              <a:t>용 구동 </a:t>
            </a:r>
            <a:r>
              <a:rPr dirty="0" sz="1800" spc="-50">
                <a:latin typeface="맑은 고딕"/>
                <a:cs typeface="맑은 고딕"/>
              </a:rPr>
              <a:t>드라이브로 </a:t>
            </a:r>
            <a:r>
              <a:rPr dirty="0" sz="1800" spc="-55">
                <a:latin typeface="맑은 고딕"/>
                <a:cs typeface="맑은 고딕"/>
              </a:rPr>
              <a:t>단상 전원 이용시</a:t>
            </a:r>
            <a:r>
              <a:rPr dirty="0" sz="1800" spc="25">
                <a:latin typeface="맑은 고딕"/>
                <a:cs typeface="맑은 고딕"/>
              </a:rPr>
              <a:t> </a:t>
            </a:r>
            <a:r>
              <a:rPr dirty="0" sz="1800" spc="-20">
                <a:latin typeface="맑은 고딕"/>
                <a:cs typeface="맑은 고딕"/>
              </a:rPr>
              <a:t>쓰임</a:t>
            </a:r>
            <a:r>
              <a:rPr dirty="0" sz="1800" spc="-20">
                <a:latin typeface="바탕"/>
                <a:cs typeface="바탕"/>
              </a:rPr>
              <a:t>.</a:t>
            </a:r>
            <a:endParaRPr sz="1800">
              <a:latin typeface="바탕"/>
              <a:cs typeface="바탕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97468" y="6115811"/>
            <a:ext cx="719327" cy="5760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DocSecurity>0</DocSecurity>
  <HyperlinksChanged>false</HyperlinksChanged>
  <Lines>0</Lines>
  <LinksUpToDate>false</LinksUpToDate>
  <Pages>14</Pages>
  <Paragraphs>0</Paragraphs>
  <Words>0</Words>
  <TotalTime>0</TotalTime>
  <MMClips>0</MMClips>
  <ScaleCrop>false</ScaleCrop>
  <HeadingPairs>
    <vt:vector size="2" baseType="variant">
      <vt:variant>
        <vt:lpstr>Title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사용자</dc:creator>
  <cp:lastModifiedBy>ecomo</cp:lastModifiedBy>
  <dc:title>PowerPoint 프레젠테이션</dc:title>
  <cp:version>9.112.056.42658</cp:version>
  <dcterms:modified xsi:type="dcterms:W3CDTF">2021-01-08T09:21:11Z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2017-06-09T00:00:00Z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2021-01-08T00:00:00Z</vt:filetime>
  </property>
</Properties>
</file>