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19"/>
  </p:notesMasterIdLst>
  <p:sldIdLst>
    <p:sldId id="258" r:id="rId2"/>
    <p:sldId id="261" r:id="rId3"/>
    <p:sldId id="262" r:id="rId4"/>
    <p:sldId id="287" r:id="rId5"/>
    <p:sldId id="285" r:id="rId6"/>
    <p:sldId id="296" r:id="rId7"/>
    <p:sldId id="290" r:id="rId8"/>
    <p:sldId id="291" r:id="rId9"/>
    <p:sldId id="293" r:id="rId10"/>
    <p:sldId id="292" r:id="rId11"/>
    <p:sldId id="294" r:id="rId12"/>
    <p:sldId id="279" r:id="rId13"/>
    <p:sldId id="289" r:id="rId14"/>
    <p:sldId id="288" r:id="rId15"/>
    <p:sldId id="297" r:id="rId16"/>
    <p:sldId id="298" r:id="rId17"/>
    <p:sldId id="295" r:id="rId18"/>
  </p:sldIdLst>
  <p:sldSz cx="9906000" cy="6858000" type="A4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002368"/>
    <a:srgbClr val="3333FF"/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312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6D9F1-76AB-451F-BB34-CFBA1FBA1F3F}" type="datetimeFigureOut">
              <a:rPr lang="ko-KR" altLang="en-US" smtClean="0"/>
              <a:t>2020-09-07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1" y="4776789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14A9B-E310-4B17-9196-B345A90B1C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837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14A9B-E310-4B17-9196-B345A90B1C5F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4570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14A9B-E310-4B17-9196-B345A90B1C5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825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14A9B-E310-4B17-9196-B345A90B1C5F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5466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14A9B-E310-4B17-9196-B345A90B1C5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2965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14A9B-E310-4B17-9196-B345A90B1C5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7386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14A9B-E310-4B17-9196-B345A90B1C5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9714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14A9B-E310-4B17-9196-B345A90B1C5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5592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14A9B-E310-4B17-9196-B345A90B1C5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3336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14A9B-E310-4B17-9196-B345A90B1C5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184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F060-7584-46ED-A6EF-95DC655D4031}" type="datetimeFigureOut">
              <a:rPr lang="ko-KR" altLang="en-US" smtClean="0"/>
              <a:t>2020-09-07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D707-32A8-48A1-82F8-A1EF3DDBA7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934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F060-7584-46ED-A6EF-95DC655D4031}" type="datetimeFigureOut">
              <a:rPr lang="ko-KR" altLang="en-US" smtClean="0"/>
              <a:t>2020-09-07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D707-32A8-48A1-82F8-A1EF3DDBA7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50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F060-7584-46ED-A6EF-95DC655D4031}" type="datetimeFigureOut">
              <a:rPr lang="ko-KR" altLang="en-US" smtClean="0"/>
              <a:t>2020-09-07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D707-32A8-48A1-82F8-A1EF3DDBA7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4649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D707-32A8-48A1-82F8-A1EF3DDBA775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8" name="한쪽 모서리가 잘린 사각형 7"/>
          <p:cNvSpPr/>
          <p:nvPr userDrawn="1"/>
        </p:nvSpPr>
        <p:spPr>
          <a:xfrm rot="10800000">
            <a:off x="0" y="-2"/>
            <a:ext cx="9906000" cy="410149"/>
          </a:xfrm>
          <a:prstGeom prst="snip1Rect">
            <a:avLst>
              <a:gd name="adj" fmla="val 50000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24" b="60417" l="16619" r="84097">
                        <a14:foregroundMark x1="22923" y1="39881" x2="22923" y2="39881"/>
                        <a14:foregroundMark x1="16905" y1="59524" x2="16905" y2="59524"/>
                        <a14:foregroundMark x1="50000" y1="28274" x2="50000" y2="28274"/>
                        <a14:foregroundMark x1="51289" y1="35714" x2="51289" y2="35714"/>
                        <a14:foregroundMark x1="49284" y1="47619" x2="51576" y2="55357"/>
                        <a14:foregroundMark x1="42550" y1="22321" x2="50143" y2="22321"/>
                        <a14:foregroundMark x1="63181" y1="31845" x2="62894" y2="52381"/>
                        <a14:foregroundMark x1="76361" y1="37202" x2="84097" y2="50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19627" r="14068" b="34594"/>
          <a:stretch/>
        </p:blipFill>
        <p:spPr>
          <a:xfrm>
            <a:off x="8908869" y="115741"/>
            <a:ext cx="882154" cy="24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2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D707-32A8-48A1-82F8-A1EF3DDBA775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8" name="한쪽 모서리가 잘린 사각형 7"/>
          <p:cNvSpPr/>
          <p:nvPr userDrawn="1"/>
        </p:nvSpPr>
        <p:spPr>
          <a:xfrm rot="10800000">
            <a:off x="0" y="-1"/>
            <a:ext cx="9906000" cy="598714"/>
          </a:xfrm>
          <a:prstGeom prst="snip1Rect">
            <a:avLst>
              <a:gd name="adj" fmla="val 50000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63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24" b="60417" l="16619" r="84097">
                        <a14:foregroundMark x1="22923" y1="39881" x2="22923" y2="39881"/>
                        <a14:foregroundMark x1="16905" y1="59524" x2="16905" y2="59524"/>
                        <a14:foregroundMark x1="50000" y1="28274" x2="50000" y2="28274"/>
                        <a14:foregroundMark x1="51289" y1="35714" x2="51289" y2="35714"/>
                        <a14:foregroundMark x1="49284" y1="47619" x2="51576" y2="55357"/>
                        <a14:foregroundMark x1="42550" y1="22321" x2="50143" y2="22321"/>
                        <a14:foregroundMark x1="63181" y1="31845" x2="62894" y2="52381"/>
                        <a14:foregroundMark x1="76361" y1="37202" x2="84097" y2="50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19627" r="14068" b="34594"/>
          <a:stretch/>
        </p:blipFill>
        <p:spPr>
          <a:xfrm>
            <a:off x="8808228" y="115737"/>
            <a:ext cx="982792" cy="36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1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F060-7584-46ED-A6EF-95DC655D4031}" type="datetimeFigureOut">
              <a:rPr lang="ko-KR" altLang="en-US" smtClean="0"/>
              <a:t>2020-09-07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D707-32A8-48A1-82F8-A1EF3DDBA7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97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F060-7584-46ED-A6EF-95DC655D4031}" type="datetimeFigureOut">
              <a:rPr lang="ko-KR" altLang="en-US" smtClean="0"/>
              <a:t>2020-09-07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D707-32A8-48A1-82F8-A1EF3DDBA7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511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F060-7584-46ED-A6EF-95DC655D4031}" type="datetimeFigureOut">
              <a:rPr lang="ko-KR" altLang="en-US" smtClean="0"/>
              <a:t>2020-09-07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D707-32A8-48A1-82F8-A1EF3DDBA7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51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F060-7584-46ED-A6EF-95DC655D4031}" type="datetimeFigureOut">
              <a:rPr lang="ko-KR" altLang="en-US" smtClean="0"/>
              <a:t>2020-09-07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D707-32A8-48A1-82F8-A1EF3DDBA7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400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F060-7584-46ED-A6EF-95DC655D4031}" type="datetimeFigureOut">
              <a:rPr lang="ko-KR" altLang="en-US" smtClean="0"/>
              <a:t>2020-09-07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D707-32A8-48A1-82F8-A1EF3DDBA7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13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F060-7584-46ED-A6EF-95DC655D4031}" type="datetimeFigureOut">
              <a:rPr lang="ko-KR" altLang="en-US" smtClean="0"/>
              <a:t>2020-09-07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D707-32A8-48A1-82F8-A1EF3DDBA7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023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F060-7584-46ED-A6EF-95DC655D4031}" type="datetimeFigureOut">
              <a:rPr lang="ko-KR" altLang="en-US" smtClean="0"/>
              <a:t>2020-09-07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D707-32A8-48A1-82F8-A1EF3DDBA7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015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F060-7584-46ED-A6EF-95DC655D4031}" type="datetimeFigureOut">
              <a:rPr lang="ko-KR" altLang="en-US" smtClean="0"/>
              <a:t>2020-09-07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6D707-32A8-48A1-82F8-A1EF3DDBA7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759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2F060-7584-46ED-A6EF-95DC655D4031}" type="datetimeFigureOut">
              <a:rPr lang="ko-KR" altLang="en-US" smtClean="0"/>
              <a:t>2020-09-07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6D707-32A8-48A1-82F8-A1EF3DDBA7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328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hyperlink" Target="http://www.artesys.com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jp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NULL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video" Target="../media/media1.mp4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jpe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"/>
          <a:stretch/>
        </p:blipFill>
        <p:spPr>
          <a:xfrm flipH="1">
            <a:off x="8616100" y="-3409"/>
            <a:ext cx="1289900" cy="199575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" t="4432" r="2190" b="2305"/>
          <a:stretch/>
        </p:blipFill>
        <p:spPr>
          <a:xfrm>
            <a:off x="-1" y="4120917"/>
            <a:ext cx="2592373" cy="2738129"/>
          </a:xfrm>
          <a:prstGeom prst="rect">
            <a:avLst/>
          </a:prstGeom>
        </p:spPr>
      </p:pic>
      <p:pic>
        <p:nvPicPr>
          <p:cNvPr id="8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8376" y="4767893"/>
            <a:ext cx="1527622" cy="2090107"/>
          </a:xfrm>
          <a:prstGeom prst="rect">
            <a:avLst/>
          </a:prstGeom>
        </p:spPr>
      </p:pic>
      <p:pic>
        <p:nvPicPr>
          <p:cNvPr id="6" name="Picture 20"/>
          <p:cNvPicPr>
            <a:picLocks noChangeAspect="1"/>
          </p:cNvPicPr>
          <p:nvPr/>
        </p:nvPicPr>
        <p:blipFill rotWithShape="1">
          <a:blip r:embed="rId8"/>
          <a:srcRect t="4397"/>
          <a:stretch/>
        </p:blipFill>
        <p:spPr>
          <a:xfrm>
            <a:off x="0" y="0"/>
            <a:ext cx="1915064" cy="2702539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0" y="3876295"/>
            <a:ext cx="990599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2132848" y="212640"/>
            <a:ext cx="58299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“Creative Robotic </a:t>
            </a:r>
            <a:r>
              <a:rPr lang="en-US" sz="17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Automation </a:t>
            </a:r>
            <a:r>
              <a:rPr lang="en-US" sz="17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Solution”</a:t>
            </a:r>
            <a:endParaRPr lang="ko-KR" altLang="en-US" sz="17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-1" y="2693014"/>
            <a:ext cx="990599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3" b="13080"/>
          <a:stretch/>
        </p:blipFill>
        <p:spPr>
          <a:xfrm>
            <a:off x="3454645" y="2874104"/>
            <a:ext cx="2823063" cy="8451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38027" y="4020611"/>
            <a:ext cx="58299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altLang="ko-KR" sz="1700" b="1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dvanced </a:t>
            </a:r>
            <a:r>
              <a:rPr lang="en-US" altLang="ko-KR" sz="1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R</a:t>
            </a:r>
            <a:r>
              <a:rPr lang="en-US" altLang="ko-KR" sz="1700" b="1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obot of </a:t>
            </a:r>
            <a:r>
              <a:rPr lang="en-US" altLang="ko-KR" sz="1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r>
              <a:rPr lang="en-US" altLang="ko-KR" sz="1700" b="1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echnology </a:t>
            </a:r>
            <a:r>
              <a:rPr lang="en-US" altLang="ko-KR" sz="1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altLang="ko-KR" sz="1700" b="1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xpansion </a:t>
            </a:r>
            <a:r>
              <a:rPr lang="en-US" altLang="ko-KR" sz="1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altLang="ko-KR" sz="1700" b="1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yste</a:t>
            </a:r>
            <a:r>
              <a:rPr lang="en-US" altLang="ko-KR" sz="17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m</a:t>
            </a:r>
            <a:endParaRPr lang="ko-KR" altLang="en-US" sz="17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4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atinLnBrk="1">
              <a:spcBef>
                <a:spcPct val="0"/>
              </a:spcBef>
              <a:defRPr/>
            </a:pP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03.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산업용 로봇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191" y="1349179"/>
            <a:ext cx="8922854" cy="321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15" y="1416554"/>
            <a:ext cx="2012101" cy="373745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21315" y="4878895"/>
            <a:ext cx="4589662" cy="168553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1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1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1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다양한 종류의 산업용 로봇 라인업</a:t>
            </a:r>
            <a:r>
              <a:rPr lang="en-US" altLang="ko-KR" sz="1000" b="1" dirty="0" smtClean="0">
                <a:latin typeface="+mn-ea"/>
              </a:rPr>
              <a:t>   </a:t>
            </a:r>
          </a:p>
          <a:p>
            <a:pPr marL="0" lvl="1" indent="0">
              <a:buNone/>
            </a:pPr>
            <a:r>
              <a:rPr lang="en-US" altLang="ko-KR" sz="1000" b="1" dirty="0">
                <a:latin typeface="+mn-ea"/>
              </a:rPr>
              <a:t> </a:t>
            </a:r>
            <a:r>
              <a:rPr lang="en-US" altLang="ko-KR" sz="1000" b="1" dirty="0" smtClean="0">
                <a:latin typeface="+mn-ea"/>
              </a:rPr>
              <a:t>   </a:t>
            </a:r>
            <a:r>
              <a:rPr lang="ko-KR" altLang="en-US" sz="1000" dirty="0" err="1" smtClean="0">
                <a:latin typeface="+mn-ea"/>
              </a:rPr>
              <a:t>가반</a:t>
            </a:r>
            <a:r>
              <a:rPr lang="ko-KR" altLang="en-US" sz="1000" dirty="0" smtClean="0">
                <a:latin typeface="+mn-ea"/>
              </a:rPr>
              <a:t> 중량 </a:t>
            </a:r>
            <a:r>
              <a:rPr lang="en-US" altLang="ko-KR" sz="1000" dirty="0" smtClean="0">
                <a:latin typeface="+mn-ea"/>
              </a:rPr>
              <a:t>3kg</a:t>
            </a:r>
            <a:r>
              <a:rPr lang="ko-KR" altLang="en-US" sz="1000" dirty="0" smtClean="0">
                <a:latin typeface="+mn-ea"/>
              </a:rPr>
              <a:t>에서 최대 </a:t>
            </a:r>
            <a:r>
              <a:rPr lang="en-US" altLang="ko-KR" sz="1000" dirty="0" smtClean="0">
                <a:latin typeface="+mn-ea"/>
              </a:rPr>
              <a:t>1500kg</a:t>
            </a:r>
            <a:r>
              <a:rPr lang="ko-KR" altLang="en-US" sz="1000" dirty="0" smtClean="0">
                <a:latin typeface="+mn-ea"/>
              </a:rPr>
              <a:t>의 다양한 종류의 범용 로봇 구성</a:t>
            </a:r>
            <a:r>
              <a:rPr lang="en-US" altLang="en-US" sz="1000" dirty="0" smtClean="0">
                <a:latin typeface="+mn-ea"/>
              </a:rPr>
              <a:t>    </a:t>
            </a:r>
          </a:p>
          <a:p>
            <a:pPr marL="0" lvl="1" indent="0">
              <a:buNone/>
            </a:pPr>
            <a:endParaRPr lang="en-US" altLang="ko-KR" sz="1000" dirty="0" smtClean="0">
              <a:latin typeface="+mj-ea"/>
              <a:ea typeface="+mj-ea"/>
            </a:endParaRPr>
          </a:p>
          <a:p>
            <a:pPr marL="457200" lvl="1" indent="-457200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업계 최소</a:t>
            </a:r>
            <a:r>
              <a:rPr lang="en-US" altLang="ko-KR" sz="2000" b="1" dirty="0" smtClean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초경량</a:t>
            </a:r>
            <a:r>
              <a:rPr lang="ko-KR" altLang="en-US" sz="2000" b="1" dirty="0" smtClean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 컨트롤러 실현</a:t>
            </a:r>
            <a:endParaRPr lang="en-US" altLang="ko-KR" sz="2000" b="1" dirty="0" smtClean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  <a:p>
            <a:pPr marL="0" lvl="1" indent="0">
              <a:buNone/>
            </a:pPr>
            <a:r>
              <a:rPr lang="ko-KR" altLang="en-US" sz="1000" b="1" dirty="0" smtClean="0">
                <a:latin typeface="+mj-ea"/>
                <a:ea typeface="+mj-ea"/>
              </a:rPr>
              <a:t>    </a:t>
            </a:r>
            <a:r>
              <a:rPr lang="ko-KR" altLang="en-US" sz="1000" dirty="0" smtClean="0">
                <a:latin typeface="+mj-ea"/>
                <a:ea typeface="+mj-ea"/>
              </a:rPr>
              <a:t>종래 기종에 비해 부피 약</a:t>
            </a:r>
            <a:r>
              <a:rPr lang="en-US" altLang="ko-KR" sz="1000" dirty="0" smtClean="0">
                <a:latin typeface="+mj-ea"/>
                <a:ea typeface="+mj-ea"/>
              </a:rPr>
              <a:t>77%</a:t>
            </a:r>
            <a:r>
              <a:rPr lang="ko-KR" altLang="en-US" sz="1000" dirty="0" smtClean="0">
                <a:latin typeface="+mj-ea"/>
                <a:ea typeface="+mj-ea"/>
              </a:rPr>
              <a:t>감소</a:t>
            </a:r>
            <a:r>
              <a:rPr lang="en-US" altLang="ko-KR" sz="1000" dirty="0" smtClean="0">
                <a:latin typeface="+mj-ea"/>
                <a:ea typeface="+mj-ea"/>
              </a:rPr>
              <a:t>, </a:t>
            </a:r>
            <a:r>
              <a:rPr lang="ko-KR" altLang="en-US" sz="1000" dirty="0" smtClean="0">
                <a:latin typeface="+mj-ea"/>
                <a:ea typeface="+mj-ea"/>
              </a:rPr>
              <a:t>중량 약</a:t>
            </a:r>
            <a:r>
              <a:rPr lang="en-US" altLang="ko-KR" sz="1000" dirty="0" smtClean="0">
                <a:latin typeface="+mj-ea"/>
                <a:ea typeface="+mj-ea"/>
              </a:rPr>
              <a:t>72% </a:t>
            </a:r>
            <a:r>
              <a:rPr lang="ko-KR" altLang="en-US" sz="1000" dirty="0" smtClean="0">
                <a:latin typeface="+mj-ea"/>
                <a:ea typeface="+mj-ea"/>
              </a:rPr>
              <a:t>감소 시켜 소형화 실현</a:t>
            </a:r>
            <a:endParaRPr lang="en-US" altLang="ko-KR" sz="1000" dirty="0" smtClean="0">
              <a:latin typeface="+mn-ea"/>
            </a:endParaRPr>
          </a:p>
          <a:p>
            <a:pPr marL="285750" indent="-285750">
              <a:buNone/>
            </a:pPr>
            <a:endParaRPr lang="en-US" altLang="ko-KR" sz="1000" dirty="0" smtClean="0">
              <a:latin typeface="+mn-ea"/>
            </a:endParaRPr>
          </a:p>
          <a:p>
            <a:pPr marL="285750" indent="-285750">
              <a:buNone/>
            </a:pPr>
            <a:endParaRPr lang="en-US" altLang="ko-KR" sz="1000" dirty="0" smtClean="0">
              <a:latin typeface="+mn-ea"/>
            </a:endParaRP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           </a:t>
            </a:r>
          </a:p>
          <a:p>
            <a:pPr marL="285750" indent="-285750">
              <a:buNone/>
            </a:pPr>
            <a:endParaRPr lang="en-US" altLang="ko-KR" sz="1300" dirty="0" smtClean="0">
              <a:latin typeface="+mn-ea"/>
            </a:endParaRP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</a:t>
            </a: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 </a:t>
            </a:r>
          </a:p>
          <a:p>
            <a:pPr marL="285750" indent="-285750">
              <a:buNone/>
            </a:pPr>
            <a:endParaRPr lang="en-US" altLang="ko-KR" sz="1300" dirty="0" smtClean="0">
              <a:latin typeface="+mn-ea"/>
            </a:endParaRPr>
          </a:p>
          <a:p>
            <a:pPr marL="457200" lvl="1" indent="-457200">
              <a:buNone/>
            </a:pPr>
            <a:endParaRPr lang="en-US" altLang="en-US" sz="1300" dirty="0" smtClean="0">
              <a:latin typeface="+mn-ea"/>
            </a:endParaRPr>
          </a:p>
          <a:p>
            <a:pPr marL="457200" lvl="1" indent="-457200">
              <a:buNone/>
            </a:pPr>
            <a:endParaRPr lang="en-US" altLang="ko-KR" sz="1400" dirty="0" smtClean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29" y="4999289"/>
            <a:ext cx="1599800" cy="1079865"/>
          </a:xfrm>
          <a:prstGeom prst="rect">
            <a:avLst/>
          </a:prstGeom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176638" y="6127279"/>
            <a:ext cx="1098782" cy="330072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2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  <a:ea typeface="맑은 고딕" panose="020B0503020000020004" pitchFamily="50" charset="-127"/>
              </a:rPr>
              <a:t>F-Controller</a:t>
            </a:r>
            <a:endParaRPr lang="ko-KR" altLang="en-US" sz="12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29" y="5028164"/>
            <a:ext cx="1931339" cy="1018781"/>
          </a:xfrm>
          <a:prstGeom prst="rect">
            <a:avLst/>
          </a:prstGeom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734327" y="6124671"/>
            <a:ext cx="1636315" cy="330072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2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  <a:ea typeface="맑은 고딕" panose="020B0503020000020004" pitchFamily="50" charset="-127"/>
              </a:rPr>
              <a:t>Universal Controller</a:t>
            </a:r>
            <a:endParaRPr lang="ko-KR" altLang="en-US" sz="12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929" y="5092292"/>
            <a:ext cx="721241" cy="13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atinLnBrk="1">
              <a:spcBef>
                <a:spcPct val="0"/>
              </a:spcBef>
              <a:defRPr/>
            </a:pP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03.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산업용 로봇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41579" y="4437158"/>
            <a:ext cx="1984780" cy="220792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300" b="1" spc="-150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577286"/>
              </p:ext>
            </p:extLst>
          </p:nvPr>
        </p:nvGraphicFramePr>
        <p:xfrm>
          <a:off x="2737664" y="4442582"/>
          <a:ext cx="4962546" cy="153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328"/>
                <a:gridCol w="1703671"/>
                <a:gridCol w="1732547"/>
              </a:tblGrid>
              <a:tr h="396049"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200" b="1" kern="0" spc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협업 로봇</a:t>
                      </a:r>
                      <a:endParaRPr kumimoji="1" lang="ko-KR" altLang="en-US" sz="1200" b="1" kern="0" spc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dirty="0" smtClean="0">
                          <a:solidFill>
                            <a:schemeClr val="lt1"/>
                          </a:solidFill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  <a:endParaRPr kumimoji="1" lang="ko-KR" altLang="en-US" sz="11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duAro1</a:t>
                      </a:r>
                      <a:endParaRPr kumimoji="1" lang="en-US" altLang="ko-KR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duAro2</a:t>
                      </a:r>
                      <a:endParaRPr kumimoji="1" lang="en-US" altLang="ko-KR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자유도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각 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Arm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당 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축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각 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Arm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당 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축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err="1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가반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중량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각 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Arm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당 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2kg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각 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Arm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당 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3kg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반복 정밀도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±0.02mm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±0.05mm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</a:tbl>
          </a:graphicData>
        </a:graphic>
      </p:graphicFrame>
      <p:sp>
        <p:nvSpPr>
          <p:cNvPr id="13" name="직사각형 12"/>
          <p:cNvSpPr/>
          <p:nvPr/>
        </p:nvSpPr>
        <p:spPr>
          <a:xfrm>
            <a:off x="441382" y="4426534"/>
            <a:ext cx="1984780" cy="2341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dirty="0" smtClean="0">
                <a:ln>
                  <a:solidFill>
                    <a:prstClr val="white">
                      <a:alpha val="10000"/>
                    </a:prstClr>
                  </a:solidFill>
                </a:ln>
                <a:solidFill>
                  <a:schemeClr val="tx1"/>
                </a:solidFill>
                <a:latin typeface="+mn-ea"/>
              </a:rPr>
              <a:t>DuAro1</a:t>
            </a:r>
            <a:endParaRPr lang="ko-KR" altLang="en-US" sz="1300" b="1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049678"/>
              </p:ext>
            </p:extLst>
          </p:nvPr>
        </p:nvGraphicFramePr>
        <p:xfrm>
          <a:off x="2717536" y="1490476"/>
          <a:ext cx="2983874" cy="2081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689"/>
                <a:gridCol w="1522185"/>
              </a:tblGrid>
              <a:tr h="396489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200" b="1" kern="0" spc="0" dirty="0" smtClean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수직 </a:t>
                      </a:r>
                      <a:r>
                        <a:rPr kumimoji="1" lang="ko-KR" altLang="en-US" sz="1200" b="1" kern="0" spc="0" dirty="0" err="1" smtClean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다관절</a:t>
                      </a:r>
                      <a:r>
                        <a:rPr kumimoji="1" lang="ko-KR" altLang="en-US" sz="1200" b="1" kern="0" spc="0" dirty="0" smtClean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 로봇 </a:t>
                      </a:r>
                      <a:r>
                        <a:rPr kumimoji="1" lang="en-US" altLang="ko-KR" sz="1200" b="1" kern="0" spc="0" dirty="0" smtClean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(CP180L)</a:t>
                      </a:r>
                      <a:endParaRPr kumimoji="1" lang="ko-KR" altLang="en-US" sz="1200" b="1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dirty="0"/>
                    </a:p>
                  </a:txBody>
                  <a:tcPr/>
                </a:tc>
              </a:tr>
              <a:tr h="3370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dirty="0" smtClean="0">
                          <a:solidFill>
                            <a:schemeClr val="lt1"/>
                          </a:solidFill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  <a:endParaRPr kumimoji="1" lang="ko-KR" altLang="en-US" sz="11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err="1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수직형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ko-KR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</a:tr>
              <a:tr h="3370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자유도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축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3370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err="1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가반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중량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180kg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3370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반복</a:t>
                      </a:r>
                      <a:r>
                        <a:rPr kumimoji="1" lang="ko-KR" altLang="en-US" sz="1100" b="0" kern="1200" spc="-100" baseline="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정밀도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±0.05mm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3370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본체 중량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1,600kg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</a:tbl>
          </a:graphicData>
        </a:graphic>
      </p:graphicFrame>
      <p:sp>
        <p:nvSpPr>
          <p:cNvPr id="17" name="Rectangle 14"/>
          <p:cNvSpPr/>
          <p:nvPr/>
        </p:nvSpPr>
        <p:spPr>
          <a:xfrm>
            <a:off x="5833754" y="1487603"/>
            <a:ext cx="362808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Font typeface="Wingdings" pitchFamily="2" charset="2"/>
              <a:buChar char="§"/>
              <a:defRPr/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신형  </a:t>
            </a:r>
            <a:r>
              <a:rPr lang="ko-KR" altLang="en-US" sz="1100" spc="-150" dirty="0" err="1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팔레타이즈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  로봇으로  고성능 적재 로봇</a:t>
            </a:r>
            <a:endParaRPr lang="en-US" altLang="ko-KR" sz="1100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Font typeface="Wingdings" pitchFamily="2" charset="2"/>
              <a:buChar char="§"/>
              <a:defRPr/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신속하고 정확한 연속작업이 가능하고</a:t>
            </a: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신뢰성 높은 로봇의 유연한 자동화 시스템 구축이 가능함</a:t>
            </a: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동작 범위가 넓고 </a:t>
            </a: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속도가 빨라 </a:t>
            </a:r>
            <a:r>
              <a:rPr lang="ko-KR" altLang="en-US" sz="1100" spc="-150" dirty="0" err="1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택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 타임 단축을 실현 가능함</a:t>
            </a: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Font typeface="Wingdings" pitchFamily="2" charset="2"/>
              <a:buChar char="§"/>
              <a:defRPr/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팔레트 범위 치수 </a:t>
            </a: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1100X1100mm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에서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FF0000"/>
                </a:solidFill>
              </a:rPr>
              <a:t>262.3mm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까지 적재 가능함</a:t>
            </a: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ko-KR" altLang="en-US" sz="11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8" y="1730804"/>
            <a:ext cx="1975354" cy="24839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직사각형 18"/>
          <p:cNvSpPr/>
          <p:nvPr/>
        </p:nvSpPr>
        <p:spPr>
          <a:xfrm>
            <a:off x="441382" y="1487603"/>
            <a:ext cx="1984780" cy="2341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dirty="0" smtClean="0">
                <a:ln>
                  <a:solidFill>
                    <a:prstClr val="white">
                      <a:alpha val="10000"/>
                    </a:prstClr>
                  </a:solidFill>
                </a:ln>
                <a:solidFill>
                  <a:schemeClr val="tx1"/>
                </a:solidFill>
                <a:latin typeface="+mn-ea"/>
              </a:rPr>
              <a:t>CP180L</a:t>
            </a:r>
            <a:endParaRPr lang="ko-KR" altLang="en-US" sz="1300" b="1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6" y="3834410"/>
            <a:ext cx="1710812" cy="31778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6" y="4728174"/>
            <a:ext cx="1432272" cy="174962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6" y="6321383"/>
            <a:ext cx="1710812" cy="317781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7756862" y="4447782"/>
            <a:ext cx="1984780" cy="220792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300" b="1" spc="-150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756665" y="4437158"/>
            <a:ext cx="1984780" cy="2341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dirty="0" smtClean="0">
                <a:ln>
                  <a:solidFill>
                    <a:prstClr val="white">
                      <a:alpha val="10000"/>
                    </a:prstClr>
                  </a:solidFill>
                </a:ln>
                <a:solidFill>
                  <a:schemeClr val="tx1"/>
                </a:solidFill>
                <a:latin typeface="+mn-ea"/>
              </a:rPr>
              <a:t>DuAro2</a:t>
            </a:r>
            <a:endParaRPr lang="ko-KR" altLang="en-US" sz="1300" b="1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67" y="4736353"/>
            <a:ext cx="1425576" cy="1741447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649" y="6332007"/>
            <a:ext cx="1710812" cy="3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1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116"/>
          <p:cNvSpPr/>
          <p:nvPr/>
        </p:nvSpPr>
        <p:spPr>
          <a:xfrm>
            <a:off x="823830" y="5162258"/>
            <a:ext cx="8316067" cy="1394202"/>
          </a:xfrm>
          <a:prstGeom prst="rect">
            <a:avLst/>
          </a:prstGeom>
          <a:solidFill>
            <a:srgbClr val="F2F2F2">
              <a:alpha val="69804"/>
            </a:srgbClr>
          </a:solidFill>
          <a:ln w="9525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fontAlgn="base">
              <a:spcAft>
                <a:spcPts val="1200"/>
              </a:spcAft>
              <a:buClr>
                <a:srgbClr val="00549E"/>
              </a:buClr>
              <a:buSzPts val="1500"/>
              <a:buBlip>
                <a:blip r:embed="rId2"/>
              </a:buBlip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고객과 </a:t>
            </a:r>
            <a:r>
              <a:rPr lang="ko-KR" altLang="en-US" sz="1100" b="1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ea"/>
              </a:rPr>
              <a:t>긴밀한 상호 기술 협력 체계 확립</a:t>
            </a:r>
            <a:endParaRPr lang="en-US" altLang="ko-KR" sz="1100" b="1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 marL="179388" indent="-179388" fontAlgn="base">
              <a:spcAft>
                <a:spcPts val="1200"/>
              </a:spcAft>
              <a:buClr>
                <a:srgbClr val="00549E"/>
              </a:buClr>
              <a:buSzPts val="1500"/>
              <a:buBlip>
                <a:blip r:embed="rId2"/>
              </a:buBlip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로봇 시스템의 완성도를 높이기 위한 공정 분석 단계에서 </a:t>
            </a:r>
            <a:r>
              <a:rPr lang="ko-KR" altLang="en-US" sz="1100" b="1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ea"/>
              </a:rPr>
              <a:t>요구 사항 수렴 강화</a:t>
            </a:r>
            <a:endParaRPr lang="en-US" altLang="ko-KR" sz="1100" b="1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 marL="179388" indent="-179388" fontAlgn="base">
              <a:spcAft>
                <a:spcPts val="1200"/>
              </a:spcAft>
              <a:buClr>
                <a:srgbClr val="00549E"/>
              </a:buClr>
              <a:buSzPts val="1500"/>
              <a:buBlip>
                <a:blip r:embed="rId2"/>
              </a:buBlip>
            </a:pPr>
            <a:r>
              <a:rPr lang="ko-KR" altLang="en-US" sz="1100" b="1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ea"/>
              </a:rPr>
              <a:t>다양한 실증 경험을 바탕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으로 시스템에 대한 </a:t>
            </a:r>
            <a:r>
              <a:rPr lang="ko-KR" altLang="en-US" sz="1100" b="1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ea"/>
              </a:rPr>
              <a:t>신뢰성 확보</a:t>
            </a:r>
            <a:endParaRPr lang="en-US" altLang="ko-KR" sz="1100" b="1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+mn-ea"/>
            </a:endParaRPr>
          </a:p>
          <a:p>
            <a:pPr marL="179388" indent="-179388" fontAlgn="base">
              <a:spcAft>
                <a:spcPts val="1200"/>
              </a:spcAft>
              <a:buClr>
                <a:srgbClr val="00549E"/>
              </a:buClr>
              <a:buSzPts val="1500"/>
              <a:buBlip>
                <a:blip r:embed="rId2"/>
              </a:buBlip>
            </a:pPr>
            <a:r>
              <a:rPr lang="ko-KR" altLang="en-US" sz="1100" b="1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+mn-ea"/>
              </a:rPr>
              <a:t>생산 공정 개선 및 작업자의 편의성 강화</a:t>
            </a:r>
            <a:endParaRPr lang="en-US" altLang="ko-KR" sz="1100" b="1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2"/>
              </a:solidFill>
              <a:latin typeface="+mn-ea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607806" y="2332958"/>
            <a:ext cx="1928066" cy="935595"/>
            <a:chOff x="436869" y="2376414"/>
            <a:chExt cx="1697374" cy="935595"/>
          </a:xfrm>
        </p:grpSpPr>
        <p:sp>
          <p:nvSpPr>
            <p:cNvPr id="36" name="직사각형 94"/>
            <p:cNvSpPr/>
            <p:nvPr/>
          </p:nvSpPr>
          <p:spPr>
            <a:xfrm>
              <a:off x="445274" y="2708993"/>
              <a:ext cx="1688969" cy="603016"/>
            </a:xfrm>
            <a:prstGeom prst="rect">
              <a:avLst/>
            </a:prstGeom>
            <a:solidFill>
              <a:srgbClr val="F2F2F2">
                <a:alpha val="60000"/>
              </a:srgbClr>
            </a:solidFill>
            <a:ln w="9525">
              <a:solidFill>
                <a:schemeClr val="bg1">
                  <a:lumMod val="6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defTabSz="1330325" eaLnBrk="0" hangingPunct="0">
                <a:spcAft>
                  <a:spcPts val="600"/>
                </a:spcAft>
                <a:buSzPct val="100000"/>
                <a:buFont typeface="Wingdings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현장 점검 및 공정 분석</a:t>
              </a:r>
              <a:endParaRPr lang="en-US" altLang="ko-KR" sz="115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4F4F4F"/>
                </a:solidFill>
                <a:latin typeface="+mn-ea"/>
              </a:endParaRPr>
            </a:p>
            <a:p>
              <a:pPr marL="171450" indent="-171450" defTabSz="1330325" eaLnBrk="0" hangingPunct="0">
                <a:spcAft>
                  <a:spcPts val="600"/>
                </a:spcAft>
                <a:buSzPct val="100000"/>
                <a:buFont typeface="Wingdings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공정 설계 및 시뮬레이션</a:t>
              </a:r>
              <a:endParaRPr lang="en-US" altLang="ko-KR" sz="115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4F4F4F"/>
                </a:solidFill>
                <a:latin typeface="+mn-ea"/>
              </a:endParaRPr>
            </a:p>
          </p:txBody>
        </p:sp>
        <p:sp>
          <p:nvSpPr>
            <p:cNvPr id="38" name="Rectangle 4"/>
            <p:cNvSpPr>
              <a:spLocks noChangeArrowheads="1"/>
            </p:cNvSpPr>
            <p:nvPr/>
          </p:nvSpPr>
          <p:spPr bwMode="auto">
            <a:xfrm>
              <a:off x="436869" y="2376414"/>
              <a:ext cx="1697373" cy="330072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txBody>
            <a:bodyPr wrap="square" lIns="0" tIns="72000" rIns="0" bIns="72000" anchor="ctr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algn="ctr" defTabSz="669341">
                <a:defRPr/>
              </a:pPr>
              <a:r>
                <a:rPr lang="ko-KR" altLang="en-US" sz="1200" b="1" spc="-150" dirty="0" smtClean="0">
                  <a:ln>
                    <a:solidFill>
                      <a:srgbClr val="002060">
                        <a:alpha val="10000"/>
                      </a:srgb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공정 기술 </a:t>
              </a:r>
              <a:r>
                <a:rPr lang="en-US" altLang="ko-KR" sz="1200" b="1" spc="-150" dirty="0" smtClean="0">
                  <a:ln>
                    <a:solidFill>
                      <a:srgbClr val="002060">
                        <a:alpha val="10000"/>
                      </a:srgb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200" b="1" spc="-150" dirty="0" smtClean="0">
                  <a:ln>
                    <a:solidFill>
                      <a:srgbClr val="002060">
                        <a:alpha val="10000"/>
                      </a:srgb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및  조건 확보</a:t>
              </a:r>
              <a:endParaRPr lang="ko-KR" altLang="en-US" sz="1200" b="1" spc="-150" dirty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1986587" y="3426765"/>
            <a:ext cx="1696461" cy="1473511"/>
            <a:chOff x="1916024" y="3338220"/>
            <a:chExt cx="1697373" cy="1473511"/>
          </a:xfrm>
        </p:grpSpPr>
        <p:sp>
          <p:nvSpPr>
            <p:cNvPr id="41" name="직사각형 94"/>
            <p:cNvSpPr/>
            <p:nvPr/>
          </p:nvSpPr>
          <p:spPr>
            <a:xfrm>
              <a:off x="1916773" y="3670237"/>
              <a:ext cx="1695875" cy="1141494"/>
            </a:xfrm>
            <a:prstGeom prst="rect">
              <a:avLst/>
            </a:prstGeom>
            <a:solidFill>
              <a:srgbClr val="F2F2F2">
                <a:alpha val="60000"/>
              </a:srgbClr>
            </a:solidFill>
            <a:ln w="9525">
              <a:solidFill>
                <a:schemeClr val="bg1">
                  <a:lumMod val="6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로봇 설계</a:t>
              </a:r>
              <a:endParaRPr lang="en-US" altLang="ko-KR" sz="115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4F4F4F"/>
                </a:solidFill>
                <a:latin typeface="+mn-ea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로봇 구입</a:t>
              </a:r>
              <a:endParaRPr lang="en-US" altLang="ko-KR" sz="115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4F4F4F"/>
                </a:solidFill>
                <a:latin typeface="+mn-ea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시스템 구성</a:t>
              </a:r>
              <a:endParaRPr lang="en-US" altLang="ko-KR" sz="115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4F4F4F"/>
                </a:solidFill>
                <a:latin typeface="+mn-ea"/>
              </a:endParaRPr>
            </a:p>
            <a:p>
              <a:r>
                <a:rPr lang="en-US" altLang="ko-KR" sz="1150" spc="-150" dirty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 </a:t>
              </a:r>
              <a:r>
                <a:rPr lang="en-US" altLang="ko-KR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    (</a:t>
              </a: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기구</a:t>
              </a:r>
              <a:r>
                <a:rPr lang="en-US" altLang="ko-KR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, </a:t>
              </a: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제어</a:t>
              </a:r>
              <a:r>
                <a:rPr lang="en-US" altLang="ko-KR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, </a:t>
              </a: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전기</a:t>
              </a:r>
              <a:r>
                <a:rPr lang="en-US" altLang="ko-KR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, </a:t>
              </a: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로봇</a:t>
              </a:r>
              <a:r>
                <a:rPr lang="en-US" altLang="ko-KR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)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기구 </a:t>
              </a:r>
              <a:r>
                <a:rPr lang="en-US" altLang="ko-KR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. </a:t>
              </a: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전기 사내 시운전</a:t>
              </a:r>
              <a:endParaRPr lang="ko-KR" altLang="en-US" sz="1150" dirty="0"/>
            </a:p>
          </p:txBody>
        </p:sp>
        <p:sp>
          <p:nvSpPr>
            <p:cNvPr id="42" name="Rectangle 4"/>
            <p:cNvSpPr>
              <a:spLocks noChangeArrowheads="1"/>
            </p:cNvSpPr>
            <p:nvPr/>
          </p:nvSpPr>
          <p:spPr bwMode="auto">
            <a:xfrm>
              <a:off x="1916024" y="3338220"/>
              <a:ext cx="1697373" cy="330072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txBody>
            <a:bodyPr wrap="square" lIns="0" tIns="72000" rIns="0" bIns="72000" anchor="ctr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algn="ctr" defTabSz="669341">
                <a:defRPr/>
              </a:pPr>
              <a:r>
                <a:rPr lang="ko-KR" altLang="en-US" sz="1200" b="1" spc="-150" dirty="0" smtClean="0">
                  <a:ln>
                    <a:solidFill>
                      <a:srgbClr val="002060">
                        <a:alpha val="10000"/>
                      </a:srgb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시스템  제작</a:t>
              </a:r>
              <a:endParaRPr lang="ko-KR" altLang="en-US" sz="1200" b="1" spc="-150" dirty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5690199" y="2896675"/>
            <a:ext cx="1700874" cy="1228283"/>
            <a:chOff x="5189909" y="2594583"/>
            <a:chExt cx="1701788" cy="1228283"/>
          </a:xfrm>
        </p:grpSpPr>
        <p:sp>
          <p:nvSpPr>
            <p:cNvPr id="53" name="직사각형 94"/>
            <p:cNvSpPr/>
            <p:nvPr/>
          </p:nvSpPr>
          <p:spPr>
            <a:xfrm>
              <a:off x="5189909" y="2926601"/>
              <a:ext cx="1700874" cy="896265"/>
            </a:xfrm>
            <a:prstGeom prst="rect">
              <a:avLst/>
            </a:prstGeom>
            <a:solidFill>
              <a:srgbClr val="F2F2F2">
                <a:alpha val="60000"/>
              </a:srgbClr>
            </a:solidFill>
            <a:ln w="9525">
              <a:solidFill>
                <a:schemeClr val="bg1">
                  <a:lumMod val="6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defTabSz="1330325" eaLnBrk="0" hangingPunct="0">
                <a:spcAft>
                  <a:spcPts val="600"/>
                </a:spcAft>
                <a:buSzPct val="100000"/>
                <a:buFont typeface="Wingdings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작업자 교육</a:t>
              </a:r>
              <a:endParaRPr lang="en-US" altLang="ko-KR" sz="115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4F4F4F"/>
                </a:solidFill>
                <a:latin typeface="+mn-ea"/>
              </a:endParaRPr>
            </a:p>
            <a:p>
              <a:pPr marL="171450" indent="-171450" defTabSz="1330325" eaLnBrk="0" hangingPunct="0">
                <a:spcAft>
                  <a:spcPts val="600"/>
                </a:spcAft>
                <a:buSzPct val="100000"/>
                <a:buFont typeface="Wingdings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유지 보수 교육</a:t>
              </a:r>
              <a:endParaRPr lang="en-US" altLang="ko-KR" sz="115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4F4F4F"/>
                </a:solidFill>
                <a:latin typeface="+mn-ea"/>
              </a:endParaRPr>
            </a:p>
            <a:p>
              <a:pPr marL="171450" indent="-171450" defTabSz="1330325" eaLnBrk="0" hangingPunct="0">
                <a:spcAft>
                  <a:spcPts val="600"/>
                </a:spcAft>
                <a:buSzPct val="100000"/>
                <a:buFont typeface="Wingdings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매뉴얼 제출</a:t>
              </a:r>
              <a:endParaRPr lang="en-US" altLang="ko-KR" sz="115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4F4F4F"/>
                </a:solidFill>
                <a:latin typeface="+mn-ea"/>
              </a:endParaRPr>
            </a:p>
          </p:txBody>
        </p:sp>
        <p:sp>
          <p:nvSpPr>
            <p:cNvPr id="54" name="Rectangle 4"/>
            <p:cNvSpPr>
              <a:spLocks noChangeArrowheads="1"/>
            </p:cNvSpPr>
            <p:nvPr/>
          </p:nvSpPr>
          <p:spPr bwMode="auto">
            <a:xfrm>
              <a:off x="5192497" y="2594583"/>
              <a:ext cx="1699200" cy="330072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txBody>
            <a:bodyPr wrap="square" lIns="0" tIns="72000" rIns="0" bIns="72000" anchor="ctr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algn="ctr" defTabSz="669341">
                <a:defRPr/>
              </a:pPr>
              <a:r>
                <a:rPr lang="ko-KR" altLang="en-US" sz="1200" b="1" spc="-150" dirty="0" smtClean="0">
                  <a:ln>
                    <a:solidFill>
                      <a:srgbClr val="002060">
                        <a:alpha val="10000"/>
                      </a:srgb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시스템  안정화</a:t>
              </a:r>
              <a:endParaRPr lang="ko-KR" altLang="en-US" sz="1200" b="1" spc="-150" dirty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7678348" y="2332958"/>
            <a:ext cx="1858450" cy="1245719"/>
            <a:chOff x="7061960" y="2605613"/>
            <a:chExt cx="1837544" cy="1245719"/>
          </a:xfrm>
        </p:grpSpPr>
        <p:sp>
          <p:nvSpPr>
            <p:cNvPr id="56" name="직사각형 94"/>
            <p:cNvSpPr/>
            <p:nvPr/>
          </p:nvSpPr>
          <p:spPr>
            <a:xfrm>
              <a:off x="7066607" y="2937629"/>
              <a:ext cx="1832897" cy="913703"/>
            </a:xfrm>
            <a:prstGeom prst="rect">
              <a:avLst/>
            </a:prstGeom>
            <a:solidFill>
              <a:srgbClr val="F2F2F2">
                <a:alpha val="60000"/>
              </a:srgbClr>
            </a:solidFill>
            <a:ln w="9525">
              <a:solidFill>
                <a:schemeClr val="bg1">
                  <a:lumMod val="6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just">
                <a:buFont typeface="Wingdings" panose="05000000000000000000" pitchFamily="2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시스템 관리 및 운영 인력</a:t>
              </a:r>
              <a:endParaRPr lang="en-US" altLang="ko-KR" sz="115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4F4F4F"/>
                </a:solidFill>
                <a:latin typeface="+mn-ea"/>
              </a:endParaRPr>
            </a:p>
            <a:p>
              <a:pPr marL="171450" indent="-171450" algn="just">
                <a:buFont typeface="Wingdings" panose="05000000000000000000" pitchFamily="2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시스템 정기 점검 및 보수인력</a:t>
              </a:r>
              <a:endParaRPr lang="ko-KR" altLang="en-US" sz="1150" dirty="0"/>
            </a:p>
          </p:txBody>
        </p:sp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7061960" y="2605613"/>
              <a:ext cx="1837543" cy="330072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txBody>
            <a:bodyPr wrap="square" lIns="0" tIns="72000" rIns="0" bIns="72000" anchor="ctr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algn="ctr" defTabSz="669341">
                <a:defRPr/>
              </a:pPr>
              <a:r>
                <a:rPr lang="ko-KR" altLang="en-US" sz="1200" b="1" spc="-150" dirty="0" smtClean="0">
                  <a:ln>
                    <a:solidFill>
                      <a:srgbClr val="002060">
                        <a:alpha val="10000"/>
                      </a:srgb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인력 구성  및  교육</a:t>
              </a:r>
              <a:endParaRPr lang="ko-KR" altLang="en-US" sz="1200" b="1" spc="-150" dirty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7681262" y="3794886"/>
            <a:ext cx="1718471" cy="889366"/>
            <a:chOff x="7071106" y="3586946"/>
            <a:chExt cx="1697373" cy="889366"/>
          </a:xfrm>
        </p:grpSpPr>
        <p:sp>
          <p:nvSpPr>
            <p:cNvPr id="59" name="직사각형 94"/>
            <p:cNvSpPr/>
            <p:nvPr/>
          </p:nvSpPr>
          <p:spPr>
            <a:xfrm>
              <a:off x="7071107" y="3918964"/>
              <a:ext cx="1695875" cy="557348"/>
            </a:xfrm>
            <a:prstGeom prst="rect">
              <a:avLst/>
            </a:prstGeom>
            <a:solidFill>
              <a:srgbClr val="F2F2F2">
                <a:alpha val="60000"/>
              </a:srgbClr>
            </a:solidFill>
            <a:ln w="9525">
              <a:solidFill>
                <a:schemeClr val="bg1">
                  <a:lumMod val="6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2800" indent="-172800">
                <a:buFont typeface="Wingdings" panose="05000000000000000000" pitchFamily="2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유지</a:t>
              </a:r>
              <a:r>
                <a:rPr lang="en-US" altLang="ko-KR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, </a:t>
              </a: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관리 시스템 운영</a:t>
              </a:r>
              <a:endParaRPr lang="ko-KR" altLang="en-US" sz="115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4F4F4F"/>
                </a:solidFill>
                <a:latin typeface="+mn-ea"/>
              </a:endParaRPr>
            </a:p>
          </p:txBody>
        </p:sp>
        <p:sp>
          <p:nvSpPr>
            <p:cNvPr id="60" name="Rectangle 4"/>
            <p:cNvSpPr>
              <a:spLocks noChangeArrowheads="1"/>
            </p:cNvSpPr>
            <p:nvPr/>
          </p:nvSpPr>
          <p:spPr bwMode="auto">
            <a:xfrm>
              <a:off x="7071106" y="3586946"/>
              <a:ext cx="1697373" cy="330072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txBody>
            <a:bodyPr wrap="square" lIns="0" tIns="72000" rIns="0" bIns="72000" anchor="ctr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algn="ctr" defTabSz="669341">
                <a:defRPr/>
              </a:pPr>
              <a:r>
                <a:rPr lang="ko-KR" altLang="en-US" sz="1200" b="1" spc="-150" dirty="0" smtClean="0">
                  <a:ln>
                    <a:solidFill>
                      <a:srgbClr val="002060">
                        <a:alpha val="10000"/>
                      </a:srgb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로봇 자동화  시스템</a:t>
              </a:r>
              <a:r>
                <a:rPr lang="en-US" altLang="ko-KR" sz="1200" b="1" spc="-150" dirty="0" smtClean="0">
                  <a:ln>
                    <a:solidFill>
                      <a:srgbClr val="002060">
                        <a:alpha val="10000"/>
                      </a:srgb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ko-KR" altLang="en-US" sz="1200" b="1" spc="-150" dirty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61" name="Chevron 89"/>
          <p:cNvSpPr/>
          <p:nvPr/>
        </p:nvSpPr>
        <p:spPr>
          <a:xfrm>
            <a:off x="2479826" y="1744010"/>
            <a:ext cx="2116887" cy="373409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시스템 제작</a:t>
            </a:r>
            <a:r>
              <a:rPr lang="en-US" altLang="ko-KR" sz="13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, </a:t>
            </a:r>
            <a:r>
              <a:rPr lang="ko-KR" altLang="en-US" sz="13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설치</a:t>
            </a:r>
            <a:endParaRPr lang="en-US" altLang="ko-KR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62" name="Pentagon 87"/>
          <p:cNvSpPr/>
          <p:nvPr/>
        </p:nvSpPr>
        <p:spPr>
          <a:xfrm>
            <a:off x="617353" y="1740214"/>
            <a:ext cx="1944157" cy="381000"/>
          </a:xfrm>
          <a:prstGeom prst="homePlate">
            <a:avLst/>
          </a:prstGeom>
          <a:solidFill>
            <a:srgbClr val="5B9BD5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공정 분석</a:t>
            </a:r>
            <a:endParaRPr lang="en-US" altLang="ko-KR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63" name="Chevron 89"/>
          <p:cNvSpPr/>
          <p:nvPr/>
        </p:nvSpPr>
        <p:spPr>
          <a:xfrm>
            <a:off x="4481134" y="1744010"/>
            <a:ext cx="1373009" cy="373409"/>
          </a:xfrm>
          <a:prstGeom prst="chevron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시운전</a:t>
            </a:r>
            <a:endParaRPr lang="en-US" altLang="ko-KR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64" name="Chevron 123"/>
          <p:cNvSpPr/>
          <p:nvPr/>
        </p:nvSpPr>
        <p:spPr>
          <a:xfrm>
            <a:off x="7418776" y="1310280"/>
            <a:ext cx="1944158" cy="807139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유지</a:t>
            </a:r>
            <a:r>
              <a:rPr lang="en-US" altLang="ko-KR" sz="13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. </a:t>
            </a:r>
            <a:r>
              <a:rPr lang="ko-KR" altLang="en-US" sz="13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보수</a:t>
            </a:r>
            <a:endParaRPr lang="en-US" altLang="ko-KR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65" name="Chevron 89"/>
          <p:cNvSpPr/>
          <p:nvPr/>
        </p:nvSpPr>
        <p:spPr>
          <a:xfrm>
            <a:off x="5772461" y="1742662"/>
            <a:ext cx="1728000" cy="373409"/>
          </a:xfrm>
          <a:prstGeom prst="chevron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교육</a:t>
            </a:r>
            <a:endParaRPr lang="en-US" altLang="ko-KR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cxnSp>
        <p:nvCxnSpPr>
          <p:cNvPr id="66" name="꺾인 연결선 65"/>
          <p:cNvCxnSpPr>
            <a:stCxn id="62" idx="2"/>
            <a:endCxn id="38" idx="0"/>
          </p:cNvCxnSpPr>
          <p:nvPr/>
        </p:nvCxnSpPr>
        <p:spPr>
          <a:xfrm rot="16200000" flipH="1">
            <a:off x="1427138" y="2188257"/>
            <a:ext cx="211744" cy="77657"/>
          </a:xfrm>
          <a:prstGeom prst="bentConnector3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꺾인 연결선 66"/>
          <p:cNvCxnSpPr>
            <a:stCxn id="61" idx="2"/>
            <a:endCxn id="42" idx="0"/>
          </p:cNvCxnSpPr>
          <p:nvPr/>
        </p:nvCxnSpPr>
        <p:spPr>
          <a:xfrm rot="5400000">
            <a:off x="2485195" y="2467043"/>
            <a:ext cx="1309346" cy="610099"/>
          </a:xfrm>
          <a:prstGeom prst="bentConnector3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꺾인 연결선 67"/>
          <p:cNvCxnSpPr>
            <a:stCxn id="65" idx="2"/>
            <a:endCxn id="54" idx="0"/>
          </p:cNvCxnSpPr>
          <p:nvPr/>
        </p:nvCxnSpPr>
        <p:spPr>
          <a:xfrm rot="5400000">
            <a:off x="6152218" y="2505784"/>
            <a:ext cx="780604" cy="1179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꺾인 연결선 68"/>
          <p:cNvCxnSpPr>
            <a:stCxn id="60" idx="0"/>
            <a:endCxn id="56" idx="2"/>
          </p:cNvCxnSpPr>
          <p:nvPr/>
        </p:nvCxnSpPr>
        <p:spPr>
          <a:xfrm rot="5400000" flipH="1" flipV="1">
            <a:off x="8467106" y="3652070"/>
            <a:ext cx="216209" cy="69425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그룹 69"/>
          <p:cNvGrpSpPr/>
          <p:nvPr/>
        </p:nvGrpSpPr>
        <p:grpSpPr>
          <a:xfrm>
            <a:off x="3818292" y="2508780"/>
            <a:ext cx="1696461" cy="1267986"/>
            <a:chOff x="2105380" y="3008710"/>
            <a:chExt cx="1697373" cy="1267986"/>
          </a:xfrm>
        </p:grpSpPr>
        <p:sp>
          <p:nvSpPr>
            <p:cNvPr id="71" name="직사각형 94"/>
            <p:cNvSpPr/>
            <p:nvPr/>
          </p:nvSpPr>
          <p:spPr>
            <a:xfrm>
              <a:off x="2106128" y="3340727"/>
              <a:ext cx="1695876" cy="935969"/>
            </a:xfrm>
            <a:prstGeom prst="rect">
              <a:avLst/>
            </a:prstGeom>
            <a:solidFill>
              <a:srgbClr val="F2F2F2">
                <a:alpha val="60000"/>
              </a:srgbClr>
            </a:solidFill>
            <a:ln w="9525">
              <a:solidFill>
                <a:schemeClr val="bg1">
                  <a:lumMod val="6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defTabSz="1330325" eaLnBrk="0" hangingPunct="0">
                <a:spcAft>
                  <a:spcPts val="600"/>
                </a:spcAft>
                <a:buSzPct val="100000"/>
                <a:buFont typeface="Wingdings" charset="2"/>
                <a:buChar char="§"/>
              </a:pPr>
              <a:r>
                <a:rPr lang="ko-KR" altLang="en-US" sz="1150" spc="-150" dirty="0" err="1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단동</a:t>
              </a: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 시운전</a:t>
              </a:r>
              <a:endParaRPr lang="en-US" altLang="ko-KR" sz="115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4F4F4F"/>
                </a:solidFill>
                <a:latin typeface="+mn-ea"/>
              </a:endParaRPr>
            </a:p>
            <a:p>
              <a:pPr marL="171450" indent="-171450" defTabSz="1330325" eaLnBrk="0" hangingPunct="0">
                <a:spcAft>
                  <a:spcPts val="600"/>
                </a:spcAft>
                <a:buSzPct val="100000"/>
                <a:buFont typeface="Wingdings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연동 시운전</a:t>
              </a:r>
              <a:endParaRPr lang="en-US" altLang="ko-KR" sz="115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4F4F4F"/>
                </a:solidFill>
                <a:latin typeface="+mn-ea"/>
              </a:endParaRPr>
            </a:p>
            <a:p>
              <a:pPr marL="171450" indent="-171450" defTabSz="1330325" eaLnBrk="0" hangingPunct="0">
                <a:spcAft>
                  <a:spcPts val="600"/>
                </a:spcAft>
                <a:buSzPct val="100000"/>
                <a:buFont typeface="Wingdings" charset="2"/>
                <a:buChar char="§"/>
              </a:pPr>
              <a:r>
                <a:rPr lang="ko-KR" altLang="en-US" sz="1150" spc="-150" dirty="0" smtClean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rgbClr val="4F4F4F"/>
                  </a:solidFill>
                  <a:latin typeface="+mn-ea"/>
                </a:rPr>
                <a:t>제품 자동 양산</a:t>
              </a:r>
              <a:endParaRPr lang="ko-KR" altLang="en-US" sz="1150" dirty="0"/>
            </a:p>
          </p:txBody>
        </p:sp>
        <p:sp>
          <p:nvSpPr>
            <p:cNvPr id="72" name="Rectangle 4"/>
            <p:cNvSpPr>
              <a:spLocks noChangeArrowheads="1"/>
            </p:cNvSpPr>
            <p:nvPr/>
          </p:nvSpPr>
          <p:spPr bwMode="auto">
            <a:xfrm>
              <a:off x="2105380" y="3008710"/>
              <a:ext cx="1697373" cy="330072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txBody>
            <a:bodyPr wrap="square" lIns="0" tIns="72000" rIns="0" bIns="72000" anchor="ctr">
              <a:spAutoFit/>
              <a:scene3d>
                <a:camera prst="orthographicFront"/>
                <a:lightRig rig="threePt" dir="t"/>
              </a:scene3d>
              <a:sp3d contourW="38100">
                <a:bevelT w="1270"/>
                <a:contourClr>
                  <a:schemeClr val="bg1"/>
                </a:contourClr>
              </a:sp3d>
            </a:bodyPr>
            <a:lstStyle/>
            <a:p>
              <a:pPr algn="ctr" defTabSz="669341">
                <a:defRPr/>
              </a:pPr>
              <a:r>
                <a:rPr lang="ko-KR" altLang="en-US" sz="1200" b="1" spc="-150" dirty="0" smtClean="0">
                  <a:ln>
                    <a:solidFill>
                      <a:srgbClr val="002060">
                        <a:alpha val="10000"/>
                      </a:srgbClr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시운전  및  최적화</a:t>
              </a:r>
              <a:endParaRPr lang="ko-KR" altLang="en-US" sz="1200" b="1" spc="-150" dirty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cxnSp>
        <p:nvCxnSpPr>
          <p:cNvPr id="73" name="꺾인 연결선 72"/>
          <p:cNvCxnSpPr>
            <a:stCxn id="63" idx="2"/>
            <a:endCxn id="72" idx="0"/>
          </p:cNvCxnSpPr>
          <p:nvPr/>
        </p:nvCxnSpPr>
        <p:spPr>
          <a:xfrm rot="5400000">
            <a:off x="4674725" y="2109218"/>
            <a:ext cx="391361" cy="407763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Freeform 142"/>
          <p:cNvSpPr/>
          <p:nvPr/>
        </p:nvSpPr>
        <p:spPr>
          <a:xfrm flipH="1">
            <a:off x="7569040" y="2143012"/>
            <a:ext cx="106099" cy="391313"/>
          </a:xfrm>
          <a:custGeom>
            <a:avLst/>
            <a:gdLst>
              <a:gd name="connsiteX0" fmla="*/ 0 w 1639614"/>
              <a:gd name="connsiteY0" fmla="*/ 746234 h 746234"/>
              <a:gd name="connsiteX1" fmla="*/ 1639614 w 1639614"/>
              <a:gd name="connsiteY1" fmla="*/ 746234 h 746234"/>
              <a:gd name="connsiteX2" fmla="*/ 1639614 w 1639614"/>
              <a:gd name="connsiteY2" fmla="*/ 0 h 74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9614" h="746234">
                <a:moveTo>
                  <a:pt x="0" y="746234"/>
                </a:moveTo>
                <a:lnTo>
                  <a:pt x="1639614" y="746234"/>
                </a:lnTo>
                <a:lnTo>
                  <a:pt x="1639614" y="0"/>
                </a:lnTo>
              </a:path>
            </a:pathLst>
          </a:custGeom>
          <a:ln w="12700"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Freeform 142"/>
          <p:cNvSpPr/>
          <p:nvPr/>
        </p:nvSpPr>
        <p:spPr>
          <a:xfrm flipH="1">
            <a:off x="7500459" y="2143013"/>
            <a:ext cx="172093" cy="2282312"/>
          </a:xfrm>
          <a:custGeom>
            <a:avLst/>
            <a:gdLst>
              <a:gd name="connsiteX0" fmla="*/ 0 w 1639614"/>
              <a:gd name="connsiteY0" fmla="*/ 746234 h 746234"/>
              <a:gd name="connsiteX1" fmla="*/ 1639614 w 1639614"/>
              <a:gd name="connsiteY1" fmla="*/ 746234 h 746234"/>
              <a:gd name="connsiteX2" fmla="*/ 1639614 w 1639614"/>
              <a:gd name="connsiteY2" fmla="*/ 0 h 74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9614" h="746234">
                <a:moveTo>
                  <a:pt x="0" y="746234"/>
                </a:moveTo>
                <a:lnTo>
                  <a:pt x="1639614" y="746234"/>
                </a:lnTo>
                <a:lnTo>
                  <a:pt x="1639614" y="0"/>
                </a:lnTo>
              </a:path>
            </a:pathLst>
          </a:custGeom>
          <a:ln w="12700"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Pentagon 87"/>
          <p:cNvSpPr/>
          <p:nvPr/>
        </p:nvSpPr>
        <p:spPr>
          <a:xfrm>
            <a:off x="617353" y="1312226"/>
            <a:ext cx="6883107" cy="381000"/>
          </a:xfrm>
          <a:prstGeom prst="homePlate">
            <a:avLst/>
          </a:prstGeom>
          <a:solidFill>
            <a:srgbClr val="5B9BD5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로봇 시스템</a:t>
            </a:r>
            <a:endParaRPr lang="en-US" altLang="ko-KR" sz="13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24" b="60417" l="16619" r="84097">
                        <a14:foregroundMark x1="22923" y1="39881" x2="22923" y2="39881"/>
                        <a14:foregroundMark x1="16905" y1="59524" x2="16905" y2="59524"/>
                        <a14:foregroundMark x1="50000" y1="28274" x2="50000" y2="28274"/>
                        <a14:foregroundMark x1="51289" y1="35714" x2="51289" y2="35714"/>
                        <a14:foregroundMark x1="49284" y1="47619" x2="51576" y2="55357"/>
                        <a14:foregroundMark x1="42550" y1="22321" x2="50143" y2="22321"/>
                        <a14:foregroundMark x1="63181" y1="31845" x2="62894" y2="52381"/>
                        <a14:foregroundMark x1="76361" y1="37202" x2="84097" y2="50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19627" r="14068" b="34594"/>
          <a:stretch/>
        </p:blipFill>
        <p:spPr>
          <a:xfrm>
            <a:off x="5895062" y="1411586"/>
            <a:ext cx="646868" cy="196393"/>
          </a:xfrm>
          <a:prstGeom prst="rect">
            <a:avLst/>
          </a:prstGeom>
        </p:spPr>
      </p:pic>
      <p:sp>
        <p:nvSpPr>
          <p:cNvPr id="79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atinLnBrk="1">
              <a:spcBef>
                <a:spcPct val="0"/>
              </a:spcBef>
              <a:defRPr/>
            </a:pP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04.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프로젝트 진행 체계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03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94"/>
          <p:cNvSpPr/>
          <p:nvPr/>
        </p:nvSpPr>
        <p:spPr>
          <a:xfrm>
            <a:off x="574805" y="1274714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94445" y="1656458"/>
            <a:ext cx="27260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SA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100ea/min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Frozen Rice Pack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74344" y="1231288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Box  In-Casing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65" y="2401615"/>
            <a:ext cx="1832956" cy="1375756"/>
          </a:xfrm>
          <a:prstGeom prst="rect">
            <a:avLst/>
          </a:prstGeom>
        </p:spPr>
      </p:pic>
      <p:sp>
        <p:nvSpPr>
          <p:cNvPr id="15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atinLnBrk="1">
              <a:spcBef>
                <a:spcPct val="0"/>
              </a:spcBef>
              <a:defRPr/>
            </a:pP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05.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납품 실적</a:t>
            </a: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 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sp>
        <p:nvSpPr>
          <p:cNvPr id="39" name="직사각형 94"/>
          <p:cNvSpPr/>
          <p:nvPr/>
        </p:nvSpPr>
        <p:spPr>
          <a:xfrm>
            <a:off x="574546" y="4054423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594185" y="4436167"/>
            <a:ext cx="272627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NR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25ea/min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Boiled Egg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574085" y="4010997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Box  In-Casing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43" name="직사각형 94"/>
          <p:cNvSpPr/>
          <p:nvPr/>
        </p:nvSpPr>
        <p:spPr>
          <a:xfrm>
            <a:off x="6460817" y="1288607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6480456" y="1670351"/>
            <a:ext cx="272627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R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, 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한국생산기술연구원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R&amp;D System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6460356" y="1245181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R&amp;D 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47" name="직사각형 94"/>
          <p:cNvSpPr/>
          <p:nvPr/>
        </p:nvSpPr>
        <p:spPr>
          <a:xfrm>
            <a:off x="3518272" y="4054423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3537911" y="4436167"/>
            <a:ext cx="272601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SR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25ea/min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Frozen Noodle Bundle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3517811" y="4010997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Box  In-Casing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54" name="직사각형 94"/>
          <p:cNvSpPr/>
          <p:nvPr/>
        </p:nvSpPr>
        <p:spPr>
          <a:xfrm>
            <a:off x="6461278" y="4054423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6480917" y="4436167"/>
            <a:ext cx="272580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SR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120ea/min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Frozen Noodle Pack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6460817" y="4010997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Box  In-Casing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20902" y="2419334"/>
            <a:ext cx="1829241" cy="1371930"/>
          </a:xfrm>
          <a:prstGeom prst="rect">
            <a:avLst/>
          </a:prstGeom>
        </p:spPr>
      </p:pic>
      <p:sp>
        <p:nvSpPr>
          <p:cNvPr id="58" name="직사각형 94"/>
          <p:cNvSpPr/>
          <p:nvPr/>
        </p:nvSpPr>
        <p:spPr>
          <a:xfrm>
            <a:off x="3518013" y="1274714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3537652" y="1656458"/>
            <a:ext cx="272627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SA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100ea/min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Frozen Rice Pack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3517552" y="1231288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Pouch Pillow M/C Loading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1" r="6879"/>
          <a:stretch/>
        </p:blipFill>
        <p:spPr>
          <a:xfrm rot="5400000">
            <a:off x="4202559" y="2367651"/>
            <a:ext cx="1376415" cy="1446415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21" y="5181324"/>
            <a:ext cx="1828800" cy="1371600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66" y="5181324"/>
            <a:ext cx="1828800" cy="1371600"/>
          </a:xfrm>
          <a:prstGeom prst="rect">
            <a:avLst/>
          </a:prstGeom>
        </p:spPr>
      </p:pic>
      <p:pic>
        <p:nvPicPr>
          <p:cNvPr id="65" name="그림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25" y="5153042"/>
            <a:ext cx="1816331" cy="136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94"/>
          <p:cNvSpPr/>
          <p:nvPr/>
        </p:nvSpPr>
        <p:spPr>
          <a:xfrm>
            <a:off x="574805" y="1274714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94445" y="1656458"/>
            <a:ext cx="27260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MD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60ea/min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Fish Cake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74344" y="1231288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Box  In-Casing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b="1" spc="-113" dirty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05.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납품 실적</a:t>
            </a: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 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sp>
        <p:nvSpPr>
          <p:cNvPr id="39" name="직사각형 94"/>
          <p:cNvSpPr/>
          <p:nvPr/>
        </p:nvSpPr>
        <p:spPr>
          <a:xfrm>
            <a:off x="574546" y="4054423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594185" y="4436167"/>
            <a:ext cx="272627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BA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30ea/min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Taper Roller Bearing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574085" y="4010997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Mold Top Loading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43" name="직사각형 94"/>
          <p:cNvSpPr/>
          <p:nvPr/>
        </p:nvSpPr>
        <p:spPr>
          <a:xfrm>
            <a:off x="6460817" y="1288607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6460356" y="1245181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Box  In-Casing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47" name="직사각형 94"/>
          <p:cNvSpPr/>
          <p:nvPr/>
        </p:nvSpPr>
        <p:spPr>
          <a:xfrm>
            <a:off x="3518272" y="4054423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3537911" y="4436167"/>
            <a:ext cx="272601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NY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20box/min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Frozen Noodle Bundle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3517811" y="4010997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Box Palletizing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54" name="직사각형 94"/>
          <p:cNvSpPr/>
          <p:nvPr/>
        </p:nvSpPr>
        <p:spPr>
          <a:xfrm>
            <a:off x="6461278" y="4054423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6480917" y="4436167"/>
            <a:ext cx="272580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H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6box/min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Milk Powder Can Box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6460817" y="4010997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Box Palletizing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58" name="직사각형 94"/>
          <p:cNvSpPr/>
          <p:nvPr/>
        </p:nvSpPr>
        <p:spPr>
          <a:xfrm>
            <a:off x="3518013" y="1274714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3517552" y="1231288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Box Palletizing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3517350" y="1665358"/>
            <a:ext cx="27260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MD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10box/min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Fish Cake Box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6460356" y="1698433"/>
            <a:ext cx="27260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DW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80ea/min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Sausage Pouch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00757" y="5143933"/>
            <a:ext cx="1430021" cy="142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그림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" y="2384109"/>
            <a:ext cx="1843419" cy="1382564"/>
          </a:xfrm>
          <a:prstGeom prst="rect">
            <a:avLst/>
          </a:prstGeom>
        </p:spPr>
      </p:pic>
      <p:pic>
        <p:nvPicPr>
          <p:cNvPr id="74" name="그림 7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4" t="10807"/>
          <a:stretch/>
        </p:blipFill>
        <p:spPr>
          <a:xfrm>
            <a:off x="4065376" y="2404849"/>
            <a:ext cx="1596500" cy="1409949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1" r="19838" b="10140"/>
          <a:stretch/>
        </p:blipFill>
        <p:spPr>
          <a:xfrm>
            <a:off x="1005399" y="5137898"/>
            <a:ext cx="1879733" cy="1435893"/>
          </a:xfrm>
          <a:prstGeom prst="rect">
            <a:avLst/>
          </a:prstGeom>
        </p:spPr>
      </p:pic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>
          <a:xfrm>
            <a:off x="6830515" y="5137898"/>
            <a:ext cx="1981804" cy="1435893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/>
          <a:stretch/>
        </p:blipFill>
        <p:spPr>
          <a:xfrm>
            <a:off x="6804222" y="2404849"/>
            <a:ext cx="2034390" cy="136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3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94"/>
          <p:cNvSpPr/>
          <p:nvPr/>
        </p:nvSpPr>
        <p:spPr>
          <a:xfrm>
            <a:off x="574805" y="1274714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94445" y="1656458"/>
            <a:ext cx="27260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CRB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140ea/min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Chocolate Pouch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74344" y="1231288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Chocolate Tray Loading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b="1" spc="-113" dirty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05.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납품 실적</a:t>
            </a: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 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sp>
        <p:nvSpPr>
          <p:cNvPr id="43" name="직사각형 94"/>
          <p:cNvSpPr/>
          <p:nvPr/>
        </p:nvSpPr>
        <p:spPr>
          <a:xfrm>
            <a:off x="6460817" y="1288607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6460356" y="1245181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Can </a:t>
            </a:r>
            <a:r>
              <a:rPr lang="en-US" altLang="ko-KR" sz="1400" b="1" dirty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Palletizing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58" name="직사각형 94"/>
          <p:cNvSpPr/>
          <p:nvPr/>
        </p:nvSpPr>
        <p:spPr>
          <a:xfrm>
            <a:off x="3518013" y="1274714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3517552" y="1231288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Box  In-Casing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3517350" y="1665358"/>
            <a:ext cx="27260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L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70ea/min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Detergent Pouch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6460356" y="1698433"/>
            <a:ext cx="27260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S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40ea/min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SQ Can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28" y="2443774"/>
            <a:ext cx="2277473" cy="128308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0" t="2732" r="7660" b="8433"/>
          <a:stretch/>
        </p:blipFill>
        <p:spPr>
          <a:xfrm>
            <a:off x="4046789" y="2380982"/>
            <a:ext cx="1715033" cy="138454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b="14378"/>
          <a:stretch/>
        </p:blipFill>
        <p:spPr>
          <a:xfrm>
            <a:off x="6825751" y="2380982"/>
            <a:ext cx="2065155" cy="1411943"/>
          </a:xfrm>
          <a:prstGeom prst="rect">
            <a:avLst/>
          </a:prstGeom>
        </p:spPr>
      </p:pic>
      <p:sp>
        <p:nvSpPr>
          <p:cNvPr id="16" name="직사각형 94"/>
          <p:cNvSpPr/>
          <p:nvPr/>
        </p:nvSpPr>
        <p:spPr>
          <a:xfrm>
            <a:off x="574546" y="4054423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94185" y="4436167"/>
            <a:ext cx="272627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TK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150ea/min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Soup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74085" y="4010997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Soup Top Loading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19" name="직사각형 94"/>
          <p:cNvSpPr/>
          <p:nvPr/>
        </p:nvSpPr>
        <p:spPr>
          <a:xfrm>
            <a:off x="3518272" y="4054423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537911" y="4436167"/>
            <a:ext cx="272601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SJ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50ea/min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Pouch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517811" y="4010997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Pouch Pillow M/C Loading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22" name="직사각형 94"/>
          <p:cNvSpPr/>
          <p:nvPr/>
        </p:nvSpPr>
        <p:spPr>
          <a:xfrm>
            <a:off x="6461278" y="4054423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480917" y="4436167"/>
            <a:ext cx="272580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SJ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50ea/min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Bundle, Pillow Pack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6460817" y="4010997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Box In-Casing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37" y="5217183"/>
            <a:ext cx="2323693" cy="13091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62" y="5181323"/>
            <a:ext cx="1838826" cy="138103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4"/>
          <a:stretch/>
        </p:blipFill>
        <p:spPr>
          <a:xfrm>
            <a:off x="3858175" y="5178334"/>
            <a:ext cx="2085426" cy="138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94"/>
          <p:cNvSpPr/>
          <p:nvPr/>
        </p:nvSpPr>
        <p:spPr>
          <a:xfrm>
            <a:off x="4254759" y="4088074"/>
            <a:ext cx="4951970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직사각형 94"/>
          <p:cNvSpPr/>
          <p:nvPr/>
        </p:nvSpPr>
        <p:spPr>
          <a:xfrm>
            <a:off x="574805" y="1274714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94445" y="1656458"/>
            <a:ext cx="27260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</a:t>
            </a:r>
            <a:r>
              <a:rPr lang="en-US" altLang="ko-KR" sz="1100" b="1" dirty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S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40ea/min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Pouch, Tray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74344" y="1231288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Box  In-Casing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b="1" spc="-113" dirty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05.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납품 실적</a:t>
            </a: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 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" b="14613"/>
          <a:stretch/>
        </p:blipFill>
        <p:spPr>
          <a:xfrm>
            <a:off x="1336993" y="2358189"/>
            <a:ext cx="1296180" cy="1460776"/>
          </a:xfrm>
          <a:prstGeom prst="rect">
            <a:avLst/>
          </a:prstGeom>
        </p:spPr>
      </p:pic>
      <p:sp>
        <p:nvSpPr>
          <p:cNvPr id="25" name="제목 1"/>
          <p:cNvSpPr txBox="1">
            <a:spLocks/>
          </p:cNvSpPr>
          <p:nvPr/>
        </p:nvSpPr>
        <p:spPr>
          <a:xfrm>
            <a:off x="271562" y="4027000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06.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연구 실적</a:t>
            </a: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 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sp>
        <p:nvSpPr>
          <p:cNvPr id="26" name="직사각형 94"/>
          <p:cNvSpPr/>
          <p:nvPr/>
        </p:nvSpPr>
        <p:spPr>
          <a:xfrm>
            <a:off x="604362" y="4601921"/>
            <a:ext cx="3286503" cy="884437"/>
          </a:xfrm>
          <a:prstGeom prst="rect">
            <a:avLst/>
          </a:prstGeom>
          <a:solidFill>
            <a:schemeClr val="bg1">
              <a:alpha val="54000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07829" y="4709716"/>
            <a:ext cx="259257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병렬 로봇 </a:t>
            </a: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(Parallel Robot)</a:t>
            </a: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개발 </a:t>
            </a: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국산화</a:t>
            </a: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endParaRPr lang="ko-KR" altLang="en-US" sz="1050" b="1" spc="-150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03987" y="5160740"/>
            <a:ext cx="2596412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00549E"/>
              </a:buClr>
              <a:defRPr/>
            </a:pP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(</a:t>
            </a:r>
            <a:r>
              <a:rPr lang="ko-KR" altLang="en-US" sz="1050" b="1" spc="-150" dirty="0" err="1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가반</a:t>
            </a: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하중 </a:t>
            </a: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6kg, </a:t>
            </a: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 반경  </a:t>
            </a: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1400mm)</a:t>
            </a:r>
            <a:endParaRPr lang="ko-KR" altLang="en-US" sz="1050" b="1" spc="-150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직사각형 94"/>
          <p:cNvSpPr/>
          <p:nvPr/>
        </p:nvSpPr>
        <p:spPr>
          <a:xfrm>
            <a:off x="594445" y="5603484"/>
            <a:ext cx="3296420" cy="1126651"/>
          </a:xfrm>
          <a:prstGeom prst="rect">
            <a:avLst/>
          </a:prstGeom>
          <a:solidFill>
            <a:schemeClr val="bg1">
              <a:alpha val="54000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597912" y="5711279"/>
            <a:ext cx="300370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 공장용 중소기업 보급형 로봇 개발 지원 사업</a:t>
            </a:r>
            <a:endParaRPr lang="ko-KR" altLang="en-US" sz="1050" b="1" spc="-150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755812" y="6296081"/>
            <a:ext cx="2345401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00549E"/>
              </a:buClr>
              <a:defRPr/>
            </a:pP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(KEIT / </a:t>
            </a: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한국산업기술평가관리원</a:t>
            </a: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b="1" spc="-150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822433" y="4935754"/>
            <a:ext cx="847747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00549E"/>
              </a:buClr>
              <a:defRPr/>
            </a:pP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ATOM-1400</a:t>
            </a:r>
            <a:endParaRPr lang="ko-KR" altLang="en-US" sz="1050" b="1" spc="-150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822432" y="6010907"/>
            <a:ext cx="291914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00549E"/>
              </a:buClr>
              <a:defRPr/>
            </a:pPr>
            <a:r>
              <a:rPr lang="ko-KR" altLang="en-US" sz="1050" b="1" spc="-150" dirty="0" err="1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확장형</a:t>
            </a: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병렬로봇 개발 </a:t>
            </a: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사업기간</a:t>
            </a: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2019</a:t>
            </a: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~ 2021</a:t>
            </a: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/3</a:t>
            </a: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b="1" spc="-150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직사각형 94"/>
          <p:cNvSpPr/>
          <p:nvPr/>
        </p:nvSpPr>
        <p:spPr>
          <a:xfrm>
            <a:off x="6460817" y="1288607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460356" y="1245181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Can </a:t>
            </a:r>
            <a:r>
              <a:rPr lang="en-US" altLang="ko-KR" sz="1400" b="1" dirty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Palletizing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22" name="직사각형 94"/>
          <p:cNvSpPr/>
          <p:nvPr/>
        </p:nvSpPr>
        <p:spPr>
          <a:xfrm>
            <a:off x="3518013" y="1274714"/>
            <a:ext cx="2745911" cy="2610245"/>
          </a:xfrm>
          <a:prstGeom prst="roundRect">
            <a:avLst>
              <a:gd name="adj" fmla="val 8271"/>
            </a:avLst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3517552" y="1231288"/>
            <a:ext cx="2746631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Box  In-Casing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517350" y="1665358"/>
            <a:ext cx="27260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SI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45ea/min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Pouch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6460356" y="1698433"/>
            <a:ext cx="27260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SI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</a:t>
            </a:r>
            <a:r>
              <a:rPr lang="en-US" altLang="ko-KR" sz="1100" b="1" dirty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7</a:t>
            </a: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0ea/min</a:t>
            </a: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Application: Pouch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r="23770"/>
          <a:stretch/>
        </p:blipFill>
        <p:spPr>
          <a:xfrm>
            <a:off x="3926523" y="2373997"/>
            <a:ext cx="1895777" cy="140108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5" r="2074" b="6137"/>
          <a:stretch/>
        </p:blipFill>
        <p:spPr>
          <a:xfrm>
            <a:off x="6615402" y="2379574"/>
            <a:ext cx="2435035" cy="140241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04" y="5232706"/>
            <a:ext cx="2171692" cy="1221098"/>
          </a:xfrm>
          <a:prstGeom prst="rect">
            <a:avLst/>
          </a:prstGeom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254760" y="4044648"/>
            <a:ext cx="4952228" cy="4201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4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</a:rPr>
              <a:t>Feed &amp; Dividing System</a:t>
            </a:r>
            <a:endParaRPr lang="ko-KR" altLang="en-US" sz="14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4286316" y="4497900"/>
            <a:ext cx="272601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User: </a:t>
            </a: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S</a:t>
            </a:r>
            <a:r>
              <a:rPr lang="ko-KR" altLang="en-US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사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Capacity: </a:t>
            </a: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140</a:t>
            </a: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ea/min</a:t>
            </a:r>
            <a:endParaRPr lang="en-US" altLang="ko-KR" sz="1100" b="1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  <a:p>
            <a:pPr marL="179388" indent="-179388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Application</a:t>
            </a: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:</a:t>
            </a:r>
            <a:r>
              <a:rPr lang="ko-KR" altLang="en-US" sz="1100" b="1" dirty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 </a:t>
            </a:r>
            <a:r>
              <a:rPr lang="en-US" altLang="ko-KR" sz="1100" b="1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/>
              </a:rPr>
              <a:t>Rice Case</a:t>
            </a:r>
            <a:endParaRPr lang="ko-KR" altLang="en-US" sz="1100" b="1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7"/>
          <a:stretch/>
        </p:blipFill>
        <p:spPr>
          <a:xfrm>
            <a:off x="4507239" y="5243057"/>
            <a:ext cx="2181352" cy="12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8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679977" y="2858463"/>
            <a:ext cx="43723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“Thank you!”</a:t>
            </a:r>
            <a:endParaRPr lang="ko-KR" altLang="en-US" sz="5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-1" y="2693014"/>
            <a:ext cx="990599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3" b="13080"/>
          <a:stretch/>
        </p:blipFill>
        <p:spPr>
          <a:xfrm>
            <a:off x="3454645" y="5251548"/>
            <a:ext cx="2823063" cy="84517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38027" y="6398055"/>
            <a:ext cx="58299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altLang="ko-KR" sz="1700" b="1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dvanced </a:t>
            </a:r>
            <a:r>
              <a:rPr lang="en-US" altLang="ko-KR" sz="1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R</a:t>
            </a:r>
            <a:r>
              <a:rPr lang="en-US" altLang="ko-KR" sz="1700" b="1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obot of </a:t>
            </a:r>
            <a:r>
              <a:rPr lang="en-US" altLang="ko-KR" sz="1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</a:t>
            </a:r>
            <a:r>
              <a:rPr lang="en-US" altLang="ko-KR" sz="1700" b="1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echnology </a:t>
            </a:r>
            <a:r>
              <a:rPr lang="en-US" altLang="ko-KR" sz="1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altLang="ko-KR" sz="1700" b="1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xpansion </a:t>
            </a:r>
            <a:r>
              <a:rPr lang="en-US" altLang="ko-KR" sz="17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altLang="ko-KR" sz="1700" b="1" dirty="0" smtClean="0">
                <a:solidFill>
                  <a:schemeClr val="accent5"/>
                </a:solidFill>
                <a:latin typeface="Century Gothic" panose="020B0502020202020204" pitchFamily="34" charset="0"/>
              </a:rPr>
              <a:t>yste</a:t>
            </a:r>
            <a:r>
              <a:rPr lang="en-US" altLang="ko-KR" sz="17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m</a:t>
            </a:r>
            <a:endParaRPr lang="ko-KR" altLang="en-US" sz="17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0" y="3876295"/>
            <a:ext cx="9905999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28133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제목 1"/>
          <p:cNvSpPr txBox="1">
            <a:spLocks/>
          </p:cNvSpPr>
          <p:nvPr/>
        </p:nvSpPr>
        <p:spPr>
          <a:xfrm>
            <a:off x="279164" y="1204994"/>
            <a:ext cx="4587969" cy="35224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atinLnBrk="1">
              <a:spcBef>
                <a:spcPct val="0"/>
              </a:spcBef>
              <a:defRPr/>
            </a:pPr>
            <a:r>
              <a:rPr lang="en-US" altLang="ko-KR" sz="3200" b="1" spc="-150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CONTENTS</a:t>
            </a:r>
            <a:endParaRPr lang="ko-KR" altLang="en-US" sz="3200" b="1" spc="-150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551109" y="3928441"/>
            <a:ext cx="447313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9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01. </a:t>
            </a:r>
            <a:r>
              <a:rPr lang="ko-KR" altLang="en-US" sz="19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회사 소개 </a:t>
            </a:r>
            <a:r>
              <a:rPr lang="en-US" altLang="ko-KR" sz="19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</a:t>
            </a:r>
            <a:r>
              <a:rPr lang="ko-KR" altLang="en-US" sz="1900" b="1" spc="-15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아테스</a:t>
            </a:r>
            <a:r>
              <a:rPr lang="en-US" altLang="ko-KR" sz="19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9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02</a:t>
            </a:r>
            <a:r>
              <a:rPr lang="en-US" altLang="ko-KR" sz="19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. </a:t>
            </a:r>
            <a:r>
              <a:rPr lang="ko-KR" altLang="en-US" sz="19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제품 라인업</a:t>
            </a:r>
            <a:endParaRPr lang="en-US" altLang="ko-KR" sz="19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9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03. </a:t>
            </a:r>
            <a:r>
              <a:rPr lang="ko-KR" altLang="en-US" sz="19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산업용 로봇</a:t>
            </a:r>
            <a:endParaRPr lang="en-US" altLang="ko-KR" sz="1900" b="1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9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04</a:t>
            </a:r>
            <a:r>
              <a:rPr lang="en-US" altLang="ko-KR" sz="19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. </a:t>
            </a:r>
            <a:r>
              <a:rPr lang="ko-KR" altLang="en-US" sz="19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프로젝트 진행 체계</a:t>
            </a:r>
            <a:endParaRPr lang="en-US" altLang="ko-KR" sz="1900" b="1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9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05. </a:t>
            </a:r>
            <a:r>
              <a:rPr lang="ko-KR" altLang="en-US" sz="19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납품 실적</a:t>
            </a:r>
            <a:endParaRPr lang="en-US" altLang="ko-KR" sz="1900" b="1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9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06. </a:t>
            </a:r>
            <a:r>
              <a:rPr lang="ko-KR" altLang="en-US" sz="19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연구 실적</a:t>
            </a:r>
            <a:endParaRPr lang="en-US" altLang="ko-KR" sz="19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5274566" y="4131527"/>
            <a:ext cx="131152" cy="238581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70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234" y="1417721"/>
            <a:ext cx="2080353" cy="2571713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atinLnBrk="1">
              <a:spcBef>
                <a:spcPct val="0"/>
              </a:spcBef>
              <a:defRPr/>
            </a:pP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01.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회사 소개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sp>
        <p:nvSpPr>
          <p:cNvPr id="3" name="직사각형 94"/>
          <p:cNvSpPr/>
          <p:nvPr/>
        </p:nvSpPr>
        <p:spPr>
          <a:xfrm>
            <a:off x="542903" y="1809499"/>
            <a:ext cx="3566388" cy="1946159"/>
          </a:xfrm>
          <a:prstGeom prst="rect">
            <a:avLst/>
          </a:prstGeom>
          <a:solidFill>
            <a:srgbClr val="F2F2F2">
              <a:alpha val="60000"/>
            </a:srgbClr>
          </a:solidFill>
          <a:ln w="9525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610346" y="1918115"/>
            <a:ext cx="347691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  <a:defRPr/>
            </a:pP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소재지 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(</a:t>
            </a: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본사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   </a:t>
            </a: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인천시 서구 </a:t>
            </a:r>
            <a:r>
              <a:rPr lang="ko-KR" altLang="en-US" sz="1300" spc="-150" dirty="0" err="1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북항로</a:t>
            </a: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193</a:t>
            </a:r>
            <a:r>
              <a:rPr lang="ko-KR" altLang="en-US" sz="1300" spc="-150" dirty="0" err="1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번길</a:t>
            </a: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112</a:t>
            </a:r>
          </a:p>
          <a:p>
            <a:pPr>
              <a:spcAft>
                <a:spcPts val="1200"/>
              </a:spcAft>
              <a:buClr>
                <a:srgbClr val="00549E"/>
              </a:buClr>
              <a:buSzPct val="100000"/>
              <a:defRPr/>
            </a:pPr>
            <a:r>
              <a:rPr lang="en-US" altLang="ko-KR" sz="13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         (</a:t>
            </a: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연구소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 </a:t>
            </a:r>
            <a:r>
              <a:rPr lang="ko-KR" altLang="en-US" sz="13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인천시 서구 </a:t>
            </a:r>
            <a:r>
              <a:rPr lang="ko-KR" altLang="en-US" sz="1300" spc="-150" dirty="0" err="1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북항로</a:t>
            </a:r>
            <a:r>
              <a:rPr lang="ko-KR" altLang="en-US" sz="13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3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32</a:t>
            </a:r>
            <a:r>
              <a:rPr lang="ko-KR" altLang="en-US" sz="1300" spc="-150" dirty="0" err="1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번안길</a:t>
            </a:r>
            <a:r>
              <a:rPr lang="ko-KR" altLang="en-US" sz="13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3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35</a:t>
            </a: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  <a:defRPr/>
            </a:pP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주요사업품목 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산업용로봇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자동화 시스템</a:t>
            </a:r>
            <a:endParaRPr lang="en-US" altLang="ko-KR" sz="1300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  <a:defRPr/>
            </a:pPr>
            <a:r>
              <a:rPr lang="en-US" altLang="ko-KR" sz="1300" u="sng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Tel : 032.578.1231 / Fax : 032.578.1232</a:t>
            </a: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  <a:defRPr/>
            </a:pPr>
            <a:r>
              <a:rPr lang="en-US" altLang="ko-KR" sz="1300" u="sng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hlinkClick r:id="rId5"/>
              </a:rPr>
              <a:t>www.artesys.com</a:t>
            </a:r>
            <a:endParaRPr lang="en-US" altLang="ko-KR" sz="1300" u="sng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5563" y="1379755"/>
            <a:ext cx="3573727" cy="37623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ko-KR" altLang="en-US" sz="1500" b="1" dirty="0" smtClean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아 테 </a:t>
            </a:r>
            <a:r>
              <a:rPr lang="ko-KR" altLang="en-US" sz="1500" b="1" dirty="0" err="1" smtClean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스</a:t>
            </a:r>
            <a:endParaRPr lang="ko-KR" altLang="en-US" sz="1500" b="1" spc="-150" dirty="0">
              <a:ln>
                <a:solidFill>
                  <a:srgbClr val="002060">
                    <a:alpha val="10000"/>
                  </a:srgbClr>
                </a:solidFill>
              </a:ln>
              <a:solidFill>
                <a:srgbClr val="002060"/>
              </a:solidFill>
              <a:latin typeface="+mn-ea"/>
            </a:endParaRPr>
          </a:p>
        </p:txBody>
      </p:sp>
      <p:grpSp>
        <p:nvGrpSpPr>
          <p:cNvPr id="8" name="Group 13"/>
          <p:cNvGrpSpPr/>
          <p:nvPr/>
        </p:nvGrpSpPr>
        <p:grpSpPr>
          <a:xfrm>
            <a:off x="4481544" y="1390154"/>
            <a:ext cx="2880001" cy="419346"/>
            <a:chOff x="4238577" y="3155330"/>
            <a:chExt cx="2880001" cy="347330"/>
          </a:xfrm>
        </p:grpSpPr>
        <p:cxnSp>
          <p:nvCxnSpPr>
            <p:cNvPr id="9" name="직선 연결선 131"/>
            <p:cNvCxnSpPr/>
            <p:nvPr/>
          </p:nvCxnSpPr>
          <p:spPr bwMode="auto">
            <a:xfrm flipH="1">
              <a:off x="4238577" y="3502660"/>
              <a:ext cx="2318400" cy="0"/>
            </a:xfrm>
            <a:prstGeom prst="line">
              <a:avLst/>
            </a:prstGeom>
            <a:solidFill>
              <a:srgbClr val="0066FF"/>
            </a:solidFill>
            <a:ln w="9525" cap="flat" cmpd="sng" algn="ctr">
              <a:gradFill>
                <a:gsLst>
                  <a:gs pos="0">
                    <a:srgbClr val="0070C0">
                      <a:alpha val="0"/>
                    </a:srgbClr>
                  </a:gs>
                  <a:gs pos="0">
                    <a:srgbClr val="0070C0"/>
                  </a:gs>
                  <a:gs pos="79000">
                    <a:srgbClr val="0070C0"/>
                  </a:gs>
                  <a:gs pos="100000">
                    <a:srgbClr val="FFFFFF">
                      <a:lumMod val="85000"/>
                      <a:alpha val="0"/>
                    </a:srgbClr>
                  </a:gs>
                </a:gsLst>
                <a:lin ang="1080000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직선 연결선 130"/>
            <p:cNvCxnSpPr/>
            <p:nvPr/>
          </p:nvCxnSpPr>
          <p:spPr bwMode="auto">
            <a:xfrm flipH="1">
              <a:off x="4238578" y="3155330"/>
              <a:ext cx="2880000" cy="0"/>
            </a:xfrm>
            <a:prstGeom prst="line">
              <a:avLst/>
            </a:prstGeom>
            <a:solidFill>
              <a:srgbClr val="0066FF"/>
            </a:solidFill>
            <a:ln w="9525" cap="flat" cmpd="sng" algn="ctr">
              <a:gradFill>
                <a:gsLst>
                  <a:gs pos="0">
                    <a:srgbClr val="0070C0">
                      <a:alpha val="0"/>
                    </a:srgbClr>
                  </a:gs>
                  <a:gs pos="0">
                    <a:srgbClr val="0070C0"/>
                  </a:gs>
                  <a:gs pos="79000">
                    <a:srgbClr val="0070C0"/>
                  </a:gs>
                  <a:gs pos="100000">
                    <a:srgbClr val="FFFFFF">
                      <a:lumMod val="85000"/>
                      <a:alpha val="0"/>
                    </a:srgbClr>
                  </a:gs>
                </a:gsLst>
                <a:lin ang="1080000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ectangle 14"/>
          <p:cNvSpPr/>
          <p:nvPr/>
        </p:nvSpPr>
        <p:spPr>
          <a:xfrm>
            <a:off x="4481543" y="2047498"/>
            <a:ext cx="357680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Robot </a:t>
            </a: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자동화 시스템 분야</a:t>
            </a:r>
            <a:endParaRPr lang="en-US" altLang="ko-KR" sz="1300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spcAft>
                <a:spcPts val="1200"/>
              </a:spcAft>
              <a:buClr>
                <a:srgbClr val="00549E"/>
              </a:buClr>
              <a:buSzPct val="100000"/>
              <a:defRPr/>
            </a:pP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In-Casing, Pick &amp; Place,  Palletizing, Handling</a:t>
            </a: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Turn-Key System </a:t>
            </a: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설계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제작 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</a:t>
            </a:r>
            <a:r>
              <a:rPr lang="ko-KR" altLang="en-US" sz="13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A/S</a:t>
            </a: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Font typeface="Wingdings" pitchFamily="2" charset="2"/>
              <a:buChar char="§"/>
              <a:defRPr/>
            </a:pP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산업용 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Robot , </a:t>
            </a: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교육용 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Robot </a:t>
            </a: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연구 개발</a:t>
            </a:r>
            <a:endParaRPr lang="en-US" altLang="ko-KR" sz="1300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Font typeface="Wingdings" pitchFamily="2" charset="2"/>
              <a:buChar char="§"/>
              <a:defRPr/>
            </a:pP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산업용 </a:t>
            </a:r>
            <a:r>
              <a:rPr lang="en-US" altLang="ko-KR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Robot </a:t>
            </a:r>
            <a:r>
              <a:rPr lang="ko-KR" altLang="en-US" sz="13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프로그램</a:t>
            </a:r>
            <a:endParaRPr lang="ko-KR" altLang="en-US" sz="13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2" name="직사각형 7"/>
          <p:cNvSpPr/>
          <p:nvPr/>
        </p:nvSpPr>
        <p:spPr>
          <a:xfrm>
            <a:off x="4481543" y="1438701"/>
            <a:ext cx="27716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0325" eaLnBrk="0" latinLnBrk="0" hangingPunct="0">
              <a:spcAft>
                <a:spcPts val="600"/>
              </a:spcAft>
              <a:buSzPct val="100000"/>
              <a:defRPr/>
            </a:pPr>
            <a:r>
              <a:rPr lang="ko-KR" altLang="en-US" sz="1600" b="1" kern="0" spc="-110" dirty="0" smtClean="0">
                <a:ln w="3175">
                  <a:solidFill>
                    <a:schemeClr val="accent1">
                      <a:lumMod val="75000"/>
                      <a:alpha val="17000"/>
                    </a:scheme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사업 분야</a:t>
            </a:r>
            <a:endParaRPr lang="ko-KR" altLang="en-US" sz="1600" b="1" kern="0" spc="-110" dirty="0">
              <a:ln w="3175">
                <a:solidFill>
                  <a:schemeClr val="accent1">
                    <a:lumMod val="75000"/>
                    <a:alpha val="17000"/>
                  </a:schemeClr>
                </a:solidFill>
              </a:ln>
              <a:solidFill>
                <a:srgbClr val="002060"/>
              </a:solidFill>
              <a:latin typeface="+mj-ea"/>
              <a:ea typeface="+mj-ea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2" y="4613945"/>
            <a:ext cx="1466354" cy="32080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2" y="5082654"/>
            <a:ext cx="1710812" cy="31778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60" y="5455327"/>
            <a:ext cx="723900" cy="47625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9977" r="7995" b="11807"/>
          <a:stretch/>
        </p:blipFill>
        <p:spPr>
          <a:xfrm>
            <a:off x="8148913" y="4750929"/>
            <a:ext cx="1431554" cy="133041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32" y="4750929"/>
            <a:ext cx="1090102" cy="133164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25" y="4758339"/>
            <a:ext cx="1087389" cy="132832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grpSp>
        <p:nvGrpSpPr>
          <p:cNvPr id="24" name="Group 13"/>
          <p:cNvGrpSpPr/>
          <p:nvPr/>
        </p:nvGrpSpPr>
        <p:grpSpPr>
          <a:xfrm>
            <a:off x="566993" y="4005950"/>
            <a:ext cx="2880001" cy="419346"/>
            <a:chOff x="4238577" y="3155330"/>
            <a:chExt cx="2880001" cy="347330"/>
          </a:xfrm>
        </p:grpSpPr>
        <p:cxnSp>
          <p:nvCxnSpPr>
            <p:cNvPr id="25" name="직선 연결선 131"/>
            <p:cNvCxnSpPr/>
            <p:nvPr/>
          </p:nvCxnSpPr>
          <p:spPr bwMode="auto">
            <a:xfrm flipH="1">
              <a:off x="4238577" y="3502660"/>
              <a:ext cx="2318400" cy="0"/>
            </a:xfrm>
            <a:prstGeom prst="line">
              <a:avLst/>
            </a:prstGeom>
            <a:solidFill>
              <a:srgbClr val="0066FF"/>
            </a:solidFill>
            <a:ln w="9525" cap="flat" cmpd="sng" algn="ctr">
              <a:gradFill>
                <a:gsLst>
                  <a:gs pos="0">
                    <a:srgbClr val="0070C0">
                      <a:alpha val="0"/>
                    </a:srgbClr>
                  </a:gs>
                  <a:gs pos="0">
                    <a:srgbClr val="0070C0"/>
                  </a:gs>
                  <a:gs pos="79000">
                    <a:srgbClr val="0070C0"/>
                  </a:gs>
                  <a:gs pos="100000">
                    <a:srgbClr val="FFFFFF">
                      <a:lumMod val="85000"/>
                      <a:alpha val="0"/>
                    </a:srgbClr>
                  </a:gs>
                </a:gsLst>
                <a:lin ang="1080000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직선 연결선 130"/>
            <p:cNvCxnSpPr/>
            <p:nvPr/>
          </p:nvCxnSpPr>
          <p:spPr bwMode="auto">
            <a:xfrm flipH="1">
              <a:off x="4238578" y="3155330"/>
              <a:ext cx="2880000" cy="0"/>
            </a:xfrm>
            <a:prstGeom prst="line">
              <a:avLst/>
            </a:prstGeom>
            <a:solidFill>
              <a:srgbClr val="0066FF"/>
            </a:solidFill>
            <a:ln w="9525" cap="flat" cmpd="sng" algn="ctr">
              <a:gradFill>
                <a:gsLst>
                  <a:gs pos="0">
                    <a:srgbClr val="0070C0">
                      <a:alpha val="0"/>
                    </a:srgbClr>
                  </a:gs>
                  <a:gs pos="0">
                    <a:srgbClr val="0070C0"/>
                  </a:gs>
                  <a:gs pos="79000">
                    <a:srgbClr val="0070C0"/>
                  </a:gs>
                  <a:gs pos="100000">
                    <a:srgbClr val="FFFFFF">
                      <a:lumMod val="85000"/>
                      <a:alpha val="0"/>
                    </a:srgbClr>
                  </a:gs>
                </a:gsLst>
                <a:lin ang="1080000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7" name="직사각형 7"/>
          <p:cNvSpPr/>
          <p:nvPr/>
        </p:nvSpPr>
        <p:spPr>
          <a:xfrm>
            <a:off x="566992" y="4054497"/>
            <a:ext cx="27716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30325" eaLnBrk="0" latinLnBrk="0" hangingPunct="0">
              <a:spcAft>
                <a:spcPts val="600"/>
              </a:spcAft>
              <a:buSzPct val="100000"/>
              <a:defRPr/>
            </a:pPr>
            <a:r>
              <a:rPr lang="ko-KR" altLang="en-US" sz="1600" b="1" kern="0" spc="-110" dirty="0" smtClean="0">
                <a:ln w="3175">
                  <a:solidFill>
                    <a:schemeClr val="accent1">
                      <a:lumMod val="75000"/>
                      <a:alpha val="17000"/>
                    </a:schemeClr>
                  </a:solidFill>
                </a:ln>
                <a:solidFill>
                  <a:srgbClr val="002060"/>
                </a:solidFill>
                <a:latin typeface="+mj-ea"/>
                <a:ea typeface="+mj-ea"/>
              </a:rPr>
              <a:t>파트너 제휴</a:t>
            </a:r>
            <a:endParaRPr lang="ko-KR" altLang="en-US" sz="1600" b="1" kern="0" spc="-110" dirty="0">
              <a:ln w="3175">
                <a:solidFill>
                  <a:schemeClr val="accent1">
                    <a:lumMod val="75000"/>
                    <a:alpha val="17000"/>
                  </a:schemeClr>
                </a:solidFill>
              </a:ln>
              <a:solidFill>
                <a:srgbClr val="002060"/>
              </a:solidFill>
              <a:latin typeface="+mj-ea"/>
              <a:ea typeface="+mj-ea"/>
            </a:endParaRPr>
          </a:p>
        </p:txBody>
      </p:sp>
      <p:cxnSp>
        <p:nvCxnSpPr>
          <p:cNvPr id="28" name="직선 연결선 130"/>
          <p:cNvCxnSpPr/>
          <p:nvPr/>
        </p:nvCxnSpPr>
        <p:spPr bwMode="auto">
          <a:xfrm flipH="1">
            <a:off x="4254845" y="4577646"/>
            <a:ext cx="5219094" cy="0"/>
          </a:xfrm>
          <a:prstGeom prst="line">
            <a:avLst/>
          </a:prstGeom>
          <a:solidFill>
            <a:srgbClr val="0066FF"/>
          </a:solidFill>
          <a:ln w="9525" cap="flat" cmpd="sng" algn="ctr">
            <a:gradFill>
              <a:gsLst>
                <a:gs pos="0">
                  <a:srgbClr val="0070C0">
                    <a:alpha val="0"/>
                  </a:srgbClr>
                </a:gs>
                <a:gs pos="0">
                  <a:srgbClr val="0070C0"/>
                </a:gs>
                <a:gs pos="79000">
                  <a:srgbClr val="0070C0"/>
                </a:gs>
                <a:gs pos="100000">
                  <a:srgbClr val="FFFFFF">
                    <a:lumMod val="85000"/>
                    <a:alpha val="0"/>
                  </a:srgbClr>
                </a:gs>
              </a:gsLst>
              <a:lin ang="108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6" y="5581257"/>
            <a:ext cx="1066592" cy="22067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3" y="5933530"/>
            <a:ext cx="1466354" cy="461780"/>
          </a:xfrm>
          <a:prstGeom prst="rect">
            <a:avLst/>
          </a:prstGeom>
        </p:spPr>
      </p:pic>
      <p:sp>
        <p:nvSpPr>
          <p:cNvPr id="29" name="Rectangle 9"/>
          <p:cNvSpPr/>
          <p:nvPr/>
        </p:nvSpPr>
        <p:spPr>
          <a:xfrm>
            <a:off x="909837" y="6395310"/>
            <a:ext cx="2775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00549E"/>
              </a:buClr>
              <a:buSzPct val="100000"/>
              <a:defRPr/>
            </a:pPr>
            <a:r>
              <a:rPr lang="en-US" altLang="ko-KR" sz="1000" b="1" u="sng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“</a:t>
            </a:r>
            <a:r>
              <a:rPr lang="ko-KR" altLang="en-US" sz="1000" b="1" u="sng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로봇활용 중소제조 공정혁신 지원사업</a:t>
            </a:r>
            <a:r>
              <a:rPr lang="en-US" altLang="ko-KR" sz="1000" b="1" u="sng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”</a:t>
            </a:r>
            <a:r>
              <a:rPr lang="ko-KR" altLang="en-US" sz="1000" b="1" u="sng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000" b="1" u="sng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rgbClr val="0070C0"/>
                </a:solidFill>
                <a:latin typeface="+mn-ea"/>
              </a:rPr>
              <a:t>로봇 공급기업</a:t>
            </a:r>
            <a:endParaRPr lang="en-US" altLang="ko-KR" sz="1000" b="1" u="sng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7" t="8056" r="25871" b="3045"/>
          <a:stretch/>
        </p:blipFill>
        <p:spPr>
          <a:xfrm>
            <a:off x="4264542" y="4750929"/>
            <a:ext cx="1363019" cy="133041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28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11" y="1458988"/>
            <a:ext cx="7535008" cy="4238442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atinLnBrk="1">
              <a:spcBef>
                <a:spcPct val="0"/>
              </a:spcBef>
              <a:defRPr/>
            </a:pP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01.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회사 소개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>
            <a:off x="3990417" y="2777824"/>
            <a:ext cx="1622200" cy="1600771"/>
          </a:xfrm>
          <a:prstGeom prst="ellipse">
            <a:avLst/>
          </a:prstGeom>
          <a:noFill/>
          <a:ln w="38100" cap="rnd" algn="ctr">
            <a:solidFill>
              <a:schemeClr val="accent2">
                <a:lumMod val="60000"/>
                <a:lumOff val="40000"/>
              </a:schemeClr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1400" b="1">
                <a:solidFill>
                  <a:schemeClr val="tx1"/>
                </a:solidFill>
                <a:latin typeface="HY헤드라인M" panose="02030600000101010101" pitchFamily="18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HY헤드라인M" panose="02030600000101010101" pitchFamily="18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HY헤드라인M" panose="02030600000101010101" pitchFamily="18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HY헤드라인M" panose="02030600000101010101" pitchFamily="18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HY헤드라인M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HY헤드라인M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HY헤드라인M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HY헤드라인M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HY헤드라인M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24" b="60417" l="16619" r="84097">
                        <a14:foregroundMark x1="22923" y1="39881" x2="22923" y2="39881"/>
                        <a14:foregroundMark x1="16905" y1="59524" x2="16905" y2="59524"/>
                        <a14:foregroundMark x1="50000" y1="28274" x2="50000" y2="28274"/>
                        <a14:foregroundMark x1="51289" y1="35714" x2="51289" y2="35714"/>
                        <a14:foregroundMark x1="49284" y1="47619" x2="51576" y2="55357"/>
                        <a14:foregroundMark x1="42550" y1="22321" x2="50143" y2="22321"/>
                        <a14:foregroundMark x1="63181" y1="31845" x2="62894" y2="52381"/>
                        <a14:foregroundMark x1="76361" y1="37202" x2="84097" y2="50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19627" r="14068" b="34594"/>
          <a:stretch/>
        </p:blipFill>
        <p:spPr>
          <a:xfrm>
            <a:off x="4110968" y="3367318"/>
            <a:ext cx="1309787" cy="432294"/>
          </a:xfrm>
          <a:prstGeom prst="rect">
            <a:avLst/>
          </a:prstGeom>
        </p:spPr>
      </p:pic>
      <p:sp>
        <p:nvSpPr>
          <p:cNvPr id="20" name="직사각형 94"/>
          <p:cNvSpPr/>
          <p:nvPr/>
        </p:nvSpPr>
        <p:spPr>
          <a:xfrm>
            <a:off x="6270531" y="1561688"/>
            <a:ext cx="1678157" cy="1216136"/>
          </a:xfrm>
          <a:prstGeom prst="rect">
            <a:avLst/>
          </a:prstGeom>
          <a:solidFill>
            <a:schemeClr val="bg1">
              <a:alpha val="54000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278506" y="2016290"/>
            <a:ext cx="1448101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제조 공정 분석</a:t>
            </a:r>
            <a:endParaRPr lang="en-US" altLang="ko-KR" sz="1050" b="1" spc="-150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 조건 분석</a:t>
            </a:r>
            <a:endParaRPr lang="en-US" altLang="ko-KR" sz="1050" b="1" spc="-150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ko-KR" altLang="en-US" sz="1050" b="1" spc="-150" dirty="0" err="1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리스크</a:t>
            </a: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분석</a:t>
            </a:r>
            <a:endParaRPr lang="ko-KR" altLang="en-US" sz="1050" b="1" spc="-150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6270156" y="1563315"/>
            <a:ext cx="1678597" cy="330072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ko-KR" altLang="en-US" sz="1200" b="1" spc="-150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생산 흐름 분석</a:t>
            </a:r>
            <a:endParaRPr lang="ko-KR" altLang="en-US" sz="1200" b="1" spc="-150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직사각형 94"/>
          <p:cNvSpPr/>
          <p:nvPr/>
        </p:nvSpPr>
        <p:spPr>
          <a:xfrm>
            <a:off x="6307017" y="4473272"/>
            <a:ext cx="1688959" cy="872567"/>
          </a:xfrm>
          <a:prstGeom prst="rect">
            <a:avLst/>
          </a:prstGeom>
          <a:solidFill>
            <a:schemeClr val="bg1">
              <a:alpha val="69804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314992" y="4913790"/>
            <a:ext cx="1691593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시스템 레이아웃 도출</a:t>
            </a:r>
            <a:endParaRPr lang="ko-KR" altLang="en-US" sz="1050" b="1" spc="-150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306643" y="4474898"/>
            <a:ext cx="1689401" cy="330072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ko-KR" altLang="en-US" sz="1200" b="1" spc="-150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최적화 시스템 제안  </a:t>
            </a:r>
            <a:endParaRPr lang="ko-KR" altLang="en-US" sz="1200" b="1" spc="-150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직사각형 94"/>
          <p:cNvSpPr/>
          <p:nvPr/>
        </p:nvSpPr>
        <p:spPr>
          <a:xfrm>
            <a:off x="1751847" y="1561689"/>
            <a:ext cx="1522924" cy="1216135"/>
          </a:xfrm>
          <a:prstGeom prst="rect">
            <a:avLst/>
          </a:prstGeom>
          <a:solidFill>
            <a:schemeClr val="bg1">
              <a:alpha val="54000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755313" y="2001182"/>
            <a:ext cx="1404059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 작업 방식 분석</a:t>
            </a:r>
            <a:endParaRPr lang="en-US" altLang="ko-KR" sz="1050" b="1" spc="-150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ko-KR" altLang="en-US" sz="1050" b="1" spc="-150" dirty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제품의 </a:t>
            </a:r>
            <a:r>
              <a:rPr lang="ko-KR" altLang="en-US" sz="1050" b="1" spc="-150" dirty="0" err="1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물성치</a:t>
            </a:r>
            <a:r>
              <a:rPr lang="ko-KR" altLang="en-US" sz="1050" b="1" spc="-150" dirty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분석</a:t>
            </a:r>
            <a:endParaRPr lang="en-US" altLang="ko-KR" sz="1050" b="1" spc="-150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endParaRPr lang="ko-KR" altLang="en-US" sz="1050" b="1" spc="-150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1751471" y="1563315"/>
            <a:ext cx="1523299" cy="330072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ko-KR" altLang="en-US" sz="1200" b="1" spc="-150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 분석</a:t>
            </a:r>
            <a:endParaRPr lang="ko-KR" altLang="en-US" sz="1200" b="1" spc="-150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직사각형 94"/>
          <p:cNvSpPr/>
          <p:nvPr/>
        </p:nvSpPr>
        <p:spPr>
          <a:xfrm>
            <a:off x="1741045" y="4030940"/>
            <a:ext cx="1533726" cy="1660854"/>
          </a:xfrm>
          <a:prstGeom prst="rect">
            <a:avLst/>
          </a:prstGeom>
          <a:solidFill>
            <a:schemeClr val="bg1">
              <a:alpha val="54000"/>
            </a:schemeClr>
          </a:solidFill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762095" y="4504365"/>
            <a:ext cx="148629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병렬 로봇</a:t>
            </a:r>
            <a:endParaRPr lang="en-US" altLang="ko-KR" sz="1050" b="1" spc="-150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수직 </a:t>
            </a:r>
            <a:r>
              <a:rPr lang="ko-KR" altLang="en-US" sz="1050" b="1" spc="-150" dirty="0" err="1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다관절</a:t>
            </a: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로봇</a:t>
            </a:r>
            <a:endParaRPr lang="en-US" altLang="ko-KR" sz="1050" b="1" spc="-150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ko-KR" altLang="en-US" sz="1050" b="1" spc="-150" dirty="0" err="1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스카라</a:t>
            </a: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로봇</a:t>
            </a:r>
            <a:endParaRPr lang="en-US" altLang="ko-KR" sz="1050" b="1" spc="-150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협업 로봇</a:t>
            </a:r>
            <a:endParaRPr lang="en-US" altLang="ko-KR" sz="1050" b="1" spc="-150" dirty="0" smtClean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9388" indent="-179388" algn="just">
              <a:lnSpc>
                <a:spcPct val="120000"/>
              </a:lnSpc>
              <a:buClr>
                <a:srgbClr val="00549E"/>
              </a:buClr>
              <a:buFont typeface="Wingdings" pitchFamily="2" charset="2"/>
              <a:buChar char="§"/>
              <a:defRPr/>
            </a:pPr>
            <a:r>
              <a:rPr lang="ko-KR" altLang="en-US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기타 </a:t>
            </a:r>
            <a:r>
              <a:rPr lang="en-US" altLang="ko-KR" sz="1050" b="1" spc="-150" dirty="0" smtClean="0">
                <a:ln>
                  <a:solidFill>
                    <a:prstClr val="black">
                      <a:lumMod val="85000"/>
                      <a:lumOff val="15000"/>
                      <a:alpha val="10000"/>
                    </a:prstClr>
                  </a:solidFill>
                </a:ln>
                <a:solidFill>
                  <a:srgbClr val="4F81BD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(AGV, RGV)</a:t>
            </a:r>
            <a:endParaRPr lang="ko-KR" altLang="en-US" sz="1050" b="1" spc="-150" dirty="0">
              <a:ln>
                <a:solidFill>
                  <a:prstClr val="black">
                    <a:lumMod val="85000"/>
                    <a:lumOff val="15000"/>
                    <a:alpha val="10000"/>
                  </a:prstClr>
                </a:solidFill>
              </a:ln>
              <a:solidFill>
                <a:srgbClr val="4F81BD">
                  <a:lumMod val="75000"/>
                </a:srgb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1740671" y="4030939"/>
            <a:ext cx="1534100" cy="330072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ko-KR" altLang="en-US" sz="1200" b="1" spc="-150" dirty="0" smtClean="0">
                <a:ln>
                  <a:solidFill>
                    <a:schemeClr val="accent5">
                      <a:lumMod val="75000"/>
                      <a:alpha val="10000"/>
                    </a:scheme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최적의 로봇 기종 제안  </a:t>
            </a:r>
            <a:endParaRPr lang="ko-KR" altLang="en-US" sz="1200" b="1" spc="-150" dirty="0">
              <a:ln>
                <a:solidFill>
                  <a:schemeClr val="accent5">
                    <a:lumMod val="75000"/>
                    <a:alpha val="10000"/>
                  </a:scheme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줄무늬가 있는 오른쪽 화살표 1"/>
          <p:cNvSpPr/>
          <p:nvPr/>
        </p:nvSpPr>
        <p:spPr>
          <a:xfrm rot="5400000">
            <a:off x="2188390" y="3140475"/>
            <a:ext cx="649459" cy="552103"/>
          </a:xfrm>
          <a:prstGeom prst="striped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줄무늬가 있는 오른쪽 화살표 42"/>
          <p:cNvSpPr/>
          <p:nvPr/>
        </p:nvSpPr>
        <p:spPr>
          <a:xfrm rot="5400000">
            <a:off x="6558835" y="3378180"/>
            <a:ext cx="1132161" cy="552103"/>
          </a:xfrm>
          <a:prstGeom prst="striped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2851639" y="6268577"/>
            <a:ext cx="3899753" cy="360850"/>
          </a:xfrm>
          <a:prstGeom prst="rect">
            <a:avLst/>
          </a:prstGeom>
          <a:noFill/>
          <a:ln w="1905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ko-KR" altLang="en-US" sz="1400" b="1" spc="-150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공장 자동화 </a:t>
            </a:r>
            <a:r>
              <a:rPr lang="en-US" altLang="ko-KR" sz="1400" b="1" spc="-150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Turn-Key</a:t>
            </a:r>
            <a:r>
              <a:rPr lang="en-US" altLang="ko-KR" sz="1400" b="1" spc="-150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spc="-150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엔지니어링</a:t>
            </a:r>
            <a:endParaRPr lang="ko-KR" altLang="en-US" sz="1400" b="1" spc="-150" dirty="0">
              <a:ln>
                <a:solidFill>
                  <a:srgbClr val="002060">
                    <a:alpha val="10000"/>
                  </a:srgbClr>
                </a:solidFill>
              </a:ln>
              <a:solidFill>
                <a:srgbClr val="00B050"/>
              </a:solidFill>
              <a:latin typeface="맑은 고딕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자유형 46"/>
          <p:cNvSpPr/>
          <p:nvPr/>
        </p:nvSpPr>
        <p:spPr bwMode="auto">
          <a:xfrm rot="5400000" flipV="1">
            <a:off x="4592184" y="4031110"/>
            <a:ext cx="383497" cy="3862237"/>
          </a:xfrm>
          <a:custGeom>
            <a:avLst/>
            <a:gdLst>
              <a:gd name="connsiteX0" fmla="*/ 0 w 5072098"/>
              <a:gd name="connsiteY0" fmla="*/ 655929 h 4286280"/>
              <a:gd name="connsiteX1" fmla="*/ 4025260 w 5072098"/>
              <a:gd name="connsiteY1" fmla="*/ 655929 h 4286280"/>
              <a:gd name="connsiteX2" fmla="*/ 4025260 w 5072098"/>
              <a:gd name="connsiteY2" fmla="*/ 0 h 4286280"/>
              <a:gd name="connsiteX3" fmla="*/ 5072098 w 5072098"/>
              <a:gd name="connsiteY3" fmla="*/ 2143140 h 4286280"/>
              <a:gd name="connsiteX4" fmla="*/ 4025260 w 5072098"/>
              <a:gd name="connsiteY4" fmla="*/ 4286280 h 4286280"/>
              <a:gd name="connsiteX5" fmla="*/ 4025260 w 5072098"/>
              <a:gd name="connsiteY5" fmla="*/ 3630351 h 4286280"/>
              <a:gd name="connsiteX6" fmla="*/ 0 w 5072098"/>
              <a:gd name="connsiteY6" fmla="*/ 3630351 h 4286280"/>
              <a:gd name="connsiteX7" fmla="*/ 0 w 5072098"/>
              <a:gd name="connsiteY7" fmla="*/ 655929 h 4286280"/>
              <a:gd name="connsiteX0" fmla="*/ 0 w 5072098"/>
              <a:gd name="connsiteY0" fmla="*/ 655929 h 4286280"/>
              <a:gd name="connsiteX1" fmla="*/ 4025260 w 5072098"/>
              <a:gd name="connsiteY1" fmla="*/ 655929 h 4286280"/>
              <a:gd name="connsiteX2" fmla="*/ 4025260 w 5072098"/>
              <a:gd name="connsiteY2" fmla="*/ 0 h 4286280"/>
              <a:gd name="connsiteX3" fmla="*/ 5072098 w 5072098"/>
              <a:gd name="connsiteY3" fmla="*/ 2143140 h 4286280"/>
              <a:gd name="connsiteX4" fmla="*/ 4025260 w 5072098"/>
              <a:gd name="connsiteY4" fmla="*/ 4286280 h 4286280"/>
              <a:gd name="connsiteX5" fmla="*/ 4025260 w 5072098"/>
              <a:gd name="connsiteY5" fmla="*/ 3630351 h 4286280"/>
              <a:gd name="connsiteX6" fmla="*/ 0 w 5072098"/>
              <a:gd name="connsiteY6" fmla="*/ 3630351 h 4286280"/>
              <a:gd name="connsiteX7" fmla="*/ 0 w 5072098"/>
              <a:gd name="connsiteY7" fmla="*/ 655929 h 4286280"/>
              <a:gd name="connsiteX0" fmla="*/ 0 w 5072098"/>
              <a:gd name="connsiteY0" fmla="*/ 655929 h 6380690"/>
              <a:gd name="connsiteX1" fmla="*/ 4025260 w 5072098"/>
              <a:gd name="connsiteY1" fmla="*/ 655929 h 6380690"/>
              <a:gd name="connsiteX2" fmla="*/ 4025260 w 5072098"/>
              <a:gd name="connsiteY2" fmla="*/ 0 h 6380690"/>
              <a:gd name="connsiteX3" fmla="*/ 5072098 w 5072098"/>
              <a:gd name="connsiteY3" fmla="*/ 2143140 h 6380690"/>
              <a:gd name="connsiteX4" fmla="*/ 4025260 w 5072098"/>
              <a:gd name="connsiteY4" fmla="*/ 4286280 h 6380690"/>
              <a:gd name="connsiteX5" fmla="*/ 4025260 w 5072098"/>
              <a:gd name="connsiteY5" fmla="*/ 3630351 h 6380690"/>
              <a:gd name="connsiteX6" fmla="*/ 1535885 w 5072098"/>
              <a:gd name="connsiteY6" fmla="*/ 6380690 h 6380690"/>
              <a:gd name="connsiteX7" fmla="*/ 0 w 5072098"/>
              <a:gd name="connsiteY7" fmla="*/ 655929 h 6380690"/>
              <a:gd name="connsiteX0" fmla="*/ 0 w 3632016"/>
              <a:gd name="connsiteY0" fmla="*/ 0 h 8379345"/>
              <a:gd name="connsiteX1" fmla="*/ 2585178 w 3632016"/>
              <a:gd name="connsiteY1" fmla="*/ 2654584 h 8379345"/>
              <a:gd name="connsiteX2" fmla="*/ 2585178 w 3632016"/>
              <a:gd name="connsiteY2" fmla="*/ 1998655 h 8379345"/>
              <a:gd name="connsiteX3" fmla="*/ 3632016 w 3632016"/>
              <a:gd name="connsiteY3" fmla="*/ 4141795 h 8379345"/>
              <a:gd name="connsiteX4" fmla="*/ 2585178 w 3632016"/>
              <a:gd name="connsiteY4" fmla="*/ 6284935 h 8379345"/>
              <a:gd name="connsiteX5" fmla="*/ 2585178 w 3632016"/>
              <a:gd name="connsiteY5" fmla="*/ 5629006 h 8379345"/>
              <a:gd name="connsiteX6" fmla="*/ 95803 w 3632016"/>
              <a:gd name="connsiteY6" fmla="*/ 8379345 h 8379345"/>
              <a:gd name="connsiteX7" fmla="*/ 0 w 3632016"/>
              <a:gd name="connsiteY7" fmla="*/ 0 h 8379345"/>
              <a:gd name="connsiteX0" fmla="*/ 5404 w 3637420"/>
              <a:gd name="connsiteY0" fmla="*/ 1681731 h 10061076"/>
              <a:gd name="connsiteX1" fmla="*/ 2590582 w 3637420"/>
              <a:gd name="connsiteY1" fmla="*/ 4336315 h 10061076"/>
              <a:gd name="connsiteX2" fmla="*/ 2590582 w 3637420"/>
              <a:gd name="connsiteY2" fmla="*/ 3680386 h 10061076"/>
              <a:gd name="connsiteX3" fmla="*/ 3637420 w 3637420"/>
              <a:gd name="connsiteY3" fmla="*/ 5823526 h 10061076"/>
              <a:gd name="connsiteX4" fmla="*/ 2590582 w 3637420"/>
              <a:gd name="connsiteY4" fmla="*/ 7966666 h 10061076"/>
              <a:gd name="connsiteX5" fmla="*/ 2590582 w 3637420"/>
              <a:gd name="connsiteY5" fmla="*/ 7310737 h 10061076"/>
              <a:gd name="connsiteX6" fmla="*/ 101207 w 3637420"/>
              <a:gd name="connsiteY6" fmla="*/ 10061076 h 10061076"/>
              <a:gd name="connsiteX7" fmla="*/ 5404 w 3637420"/>
              <a:gd name="connsiteY7" fmla="*/ 1681731 h 10061076"/>
              <a:gd name="connsiteX0" fmla="*/ 0 w 3632016"/>
              <a:gd name="connsiteY0" fmla="*/ 0 h 8379345"/>
              <a:gd name="connsiteX1" fmla="*/ 2585178 w 3632016"/>
              <a:gd name="connsiteY1" fmla="*/ 2654584 h 8379345"/>
              <a:gd name="connsiteX2" fmla="*/ 2585178 w 3632016"/>
              <a:gd name="connsiteY2" fmla="*/ 1998655 h 8379345"/>
              <a:gd name="connsiteX3" fmla="*/ 3632016 w 3632016"/>
              <a:gd name="connsiteY3" fmla="*/ 4141795 h 8379345"/>
              <a:gd name="connsiteX4" fmla="*/ 2585178 w 3632016"/>
              <a:gd name="connsiteY4" fmla="*/ 6284935 h 8379345"/>
              <a:gd name="connsiteX5" fmla="*/ 2585178 w 3632016"/>
              <a:gd name="connsiteY5" fmla="*/ 5629006 h 8379345"/>
              <a:gd name="connsiteX6" fmla="*/ 95803 w 3632016"/>
              <a:gd name="connsiteY6" fmla="*/ 8379345 h 8379345"/>
              <a:gd name="connsiteX7" fmla="*/ 0 w 3632016"/>
              <a:gd name="connsiteY7" fmla="*/ 0 h 8379345"/>
              <a:gd name="connsiteX0" fmla="*/ 0 w 3632016"/>
              <a:gd name="connsiteY0" fmla="*/ 0 h 8379345"/>
              <a:gd name="connsiteX1" fmla="*/ 2585178 w 3632016"/>
              <a:gd name="connsiteY1" fmla="*/ 2654584 h 8379345"/>
              <a:gd name="connsiteX2" fmla="*/ 2585178 w 3632016"/>
              <a:gd name="connsiteY2" fmla="*/ 1998655 h 8379345"/>
              <a:gd name="connsiteX3" fmla="*/ 3632016 w 3632016"/>
              <a:gd name="connsiteY3" fmla="*/ 4141795 h 8379345"/>
              <a:gd name="connsiteX4" fmla="*/ 2585178 w 3632016"/>
              <a:gd name="connsiteY4" fmla="*/ 6284935 h 8379345"/>
              <a:gd name="connsiteX5" fmla="*/ 2585178 w 3632016"/>
              <a:gd name="connsiteY5" fmla="*/ 5629006 h 8379345"/>
              <a:gd name="connsiteX6" fmla="*/ 95803 w 3632016"/>
              <a:gd name="connsiteY6" fmla="*/ 8379345 h 8379345"/>
              <a:gd name="connsiteX7" fmla="*/ 0 w 3632016"/>
              <a:gd name="connsiteY7" fmla="*/ 0 h 8379345"/>
              <a:gd name="connsiteX0" fmla="*/ 0 w 3632016"/>
              <a:gd name="connsiteY0" fmla="*/ 0 h 8379345"/>
              <a:gd name="connsiteX1" fmla="*/ 2585178 w 3632016"/>
              <a:gd name="connsiteY1" fmla="*/ 2654584 h 8379345"/>
              <a:gd name="connsiteX2" fmla="*/ 2585178 w 3632016"/>
              <a:gd name="connsiteY2" fmla="*/ 1998655 h 8379345"/>
              <a:gd name="connsiteX3" fmla="*/ 3632016 w 3632016"/>
              <a:gd name="connsiteY3" fmla="*/ 4141795 h 8379345"/>
              <a:gd name="connsiteX4" fmla="*/ 2585178 w 3632016"/>
              <a:gd name="connsiteY4" fmla="*/ 6284935 h 8379345"/>
              <a:gd name="connsiteX5" fmla="*/ 2585178 w 3632016"/>
              <a:gd name="connsiteY5" fmla="*/ 5629006 h 8379345"/>
              <a:gd name="connsiteX6" fmla="*/ 95803 w 3632016"/>
              <a:gd name="connsiteY6" fmla="*/ 8379345 h 8379345"/>
              <a:gd name="connsiteX7" fmla="*/ 0 w 3632016"/>
              <a:gd name="connsiteY7" fmla="*/ 0 h 8379345"/>
              <a:gd name="connsiteX0" fmla="*/ 0 w 3632016"/>
              <a:gd name="connsiteY0" fmla="*/ 0 h 8379345"/>
              <a:gd name="connsiteX1" fmla="*/ 2585178 w 3632016"/>
              <a:gd name="connsiteY1" fmla="*/ 2654584 h 8379345"/>
              <a:gd name="connsiteX2" fmla="*/ 2585178 w 3632016"/>
              <a:gd name="connsiteY2" fmla="*/ 1998655 h 8379345"/>
              <a:gd name="connsiteX3" fmla="*/ 3632016 w 3632016"/>
              <a:gd name="connsiteY3" fmla="*/ 4141795 h 8379345"/>
              <a:gd name="connsiteX4" fmla="*/ 2585178 w 3632016"/>
              <a:gd name="connsiteY4" fmla="*/ 6284935 h 8379345"/>
              <a:gd name="connsiteX5" fmla="*/ 2585178 w 3632016"/>
              <a:gd name="connsiteY5" fmla="*/ 5629006 h 8379345"/>
              <a:gd name="connsiteX6" fmla="*/ 95803 w 3632016"/>
              <a:gd name="connsiteY6" fmla="*/ 8379345 h 8379345"/>
              <a:gd name="connsiteX7" fmla="*/ 0 w 3632016"/>
              <a:gd name="connsiteY7" fmla="*/ 0 h 8379345"/>
              <a:gd name="connsiteX0" fmla="*/ 0 w 3632016"/>
              <a:gd name="connsiteY0" fmla="*/ 0 h 9317513"/>
              <a:gd name="connsiteX1" fmla="*/ 2585178 w 3632016"/>
              <a:gd name="connsiteY1" fmla="*/ 2654584 h 9317513"/>
              <a:gd name="connsiteX2" fmla="*/ 2585178 w 3632016"/>
              <a:gd name="connsiteY2" fmla="*/ 1998655 h 9317513"/>
              <a:gd name="connsiteX3" fmla="*/ 3632016 w 3632016"/>
              <a:gd name="connsiteY3" fmla="*/ 4141795 h 9317513"/>
              <a:gd name="connsiteX4" fmla="*/ 2585178 w 3632016"/>
              <a:gd name="connsiteY4" fmla="*/ 6284935 h 9317513"/>
              <a:gd name="connsiteX5" fmla="*/ 2585178 w 3632016"/>
              <a:gd name="connsiteY5" fmla="*/ 5629006 h 9317513"/>
              <a:gd name="connsiteX6" fmla="*/ 95803 w 3632016"/>
              <a:gd name="connsiteY6" fmla="*/ 8379345 h 9317513"/>
              <a:gd name="connsiteX7" fmla="*/ 0 w 3632016"/>
              <a:gd name="connsiteY7" fmla="*/ 0 h 9317513"/>
              <a:gd name="connsiteX0" fmla="*/ 0 w 3632016"/>
              <a:gd name="connsiteY0" fmla="*/ 0 h 8379345"/>
              <a:gd name="connsiteX1" fmla="*/ 2585178 w 3632016"/>
              <a:gd name="connsiteY1" fmla="*/ 2654584 h 8379345"/>
              <a:gd name="connsiteX2" fmla="*/ 2585178 w 3632016"/>
              <a:gd name="connsiteY2" fmla="*/ 1998655 h 8379345"/>
              <a:gd name="connsiteX3" fmla="*/ 3632016 w 3632016"/>
              <a:gd name="connsiteY3" fmla="*/ 4141795 h 8379345"/>
              <a:gd name="connsiteX4" fmla="*/ 2585178 w 3632016"/>
              <a:gd name="connsiteY4" fmla="*/ 6284935 h 8379345"/>
              <a:gd name="connsiteX5" fmla="*/ 2585178 w 3632016"/>
              <a:gd name="connsiteY5" fmla="*/ 5629006 h 8379345"/>
              <a:gd name="connsiteX6" fmla="*/ 95803 w 3632016"/>
              <a:gd name="connsiteY6" fmla="*/ 8379345 h 8379345"/>
              <a:gd name="connsiteX7" fmla="*/ 0 w 3632016"/>
              <a:gd name="connsiteY7" fmla="*/ 0 h 8379345"/>
              <a:gd name="connsiteX0" fmla="*/ 0 w 3632016"/>
              <a:gd name="connsiteY0" fmla="*/ 0 h 8379345"/>
              <a:gd name="connsiteX1" fmla="*/ 2585178 w 3632016"/>
              <a:gd name="connsiteY1" fmla="*/ 2654584 h 8379345"/>
              <a:gd name="connsiteX2" fmla="*/ 2585178 w 3632016"/>
              <a:gd name="connsiteY2" fmla="*/ 1998655 h 8379345"/>
              <a:gd name="connsiteX3" fmla="*/ 3632016 w 3632016"/>
              <a:gd name="connsiteY3" fmla="*/ 4141795 h 8379345"/>
              <a:gd name="connsiteX4" fmla="*/ 2585178 w 3632016"/>
              <a:gd name="connsiteY4" fmla="*/ 6284935 h 8379345"/>
              <a:gd name="connsiteX5" fmla="*/ 2585178 w 3632016"/>
              <a:gd name="connsiteY5" fmla="*/ 5629006 h 8379345"/>
              <a:gd name="connsiteX6" fmla="*/ 95803 w 3632016"/>
              <a:gd name="connsiteY6" fmla="*/ 8379345 h 8379345"/>
              <a:gd name="connsiteX7" fmla="*/ 0 w 3632016"/>
              <a:gd name="connsiteY7" fmla="*/ 0 h 8379345"/>
              <a:gd name="connsiteX0" fmla="*/ 0 w 3632016"/>
              <a:gd name="connsiteY0" fmla="*/ 0 h 8379345"/>
              <a:gd name="connsiteX1" fmla="*/ 2585178 w 3632016"/>
              <a:gd name="connsiteY1" fmla="*/ 2654584 h 8379345"/>
              <a:gd name="connsiteX2" fmla="*/ 2585178 w 3632016"/>
              <a:gd name="connsiteY2" fmla="*/ 1998655 h 8379345"/>
              <a:gd name="connsiteX3" fmla="*/ 3632016 w 3632016"/>
              <a:gd name="connsiteY3" fmla="*/ 4141795 h 8379345"/>
              <a:gd name="connsiteX4" fmla="*/ 2585178 w 3632016"/>
              <a:gd name="connsiteY4" fmla="*/ 6284935 h 8379345"/>
              <a:gd name="connsiteX5" fmla="*/ 2585178 w 3632016"/>
              <a:gd name="connsiteY5" fmla="*/ 5629006 h 8379345"/>
              <a:gd name="connsiteX6" fmla="*/ 95803 w 3632016"/>
              <a:gd name="connsiteY6" fmla="*/ 8379345 h 8379345"/>
              <a:gd name="connsiteX7" fmla="*/ 0 w 3632016"/>
              <a:gd name="connsiteY7" fmla="*/ 0 h 8379345"/>
              <a:gd name="connsiteX0" fmla="*/ 0 w 3632016"/>
              <a:gd name="connsiteY0" fmla="*/ 0 h 8379345"/>
              <a:gd name="connsiteX1" fmla="*/ 2585178 w 3632016"/>
              <a:gd name="connsiteY1" fmla="*/ 2654584 h 8379345"/>
              <a:gd name="connsiteX2" fmla="*/ 2585178 w 3632016"/>
              <a:gd name="connsiteY2" fmla="*/ 1998655 h 8379345"/>
              <a:gd name="connsiteX3" fmla="*/ 3632016 w 3632016"/>
              <a:gd name="connsiteY3" fmla="*/ 4141795 h 8379345"/>
              <a:gd name="connsiteX4" fmla="*/ 2585178 w 3632016"/>
              <a:gd name="connsiteY4" fmla="*/ 6284935 h 8379345"/>
              <a:gd name="connsiteX5" fmla="*/ 2585178 w 3632016"/>
              <a:gd name="connsiteY5" fmla="*/ 5629006 h 8379345"/>
              <a:gd name="connsiteX6" fmla="*/ 95803 w 3632016"/>
              <a:gd name="connsiteY6" fmla="*/ 8379345 h 8379345"/>
              <a:gd name="connsiteX7" fmla="*/ 0 w 3632016"/>
              <a:gd name="connsiteY7" fmla="*/ 0 h 8379345"/>
              <a:gd name="connsiteX0" fmla="*/ 0 w 3632016"/>
              <a:gd name="connsiteY0" fmla="*/ 0 h 8379345"/>
              <a:gd name="connsiteX1" fmla="*/ 2894936 w 3632016"/>
              <a:gd name="connsiteY1" fmla="*/ 3097389 h 8379345"/>
              <a:gd name="connsiteX2" fmla="*/ 2585178 w 3632016"/>
              <a:gd name="connsiteY2" fmla="*/ 1998655 h 8379345"/>
              <a:gd name="connsiteX3" fmla="*/ 3632016 w 3632016"/>
              <a:gd name="connsiteY3" fmla="*/ 4141795 h 8379345"/>
              <a:gd name="connsiteX4" fmla="*/ 2585178 w 3632016"/>
              <a:gd name="connsiteY4" fmla="*/ 6284935 h 8379345"/>
              <a:gd name="connsiteX5" fmla="*/ 2585178 w 3632016"/>
              <a:gd name="connsiteY5" fmla="*/ 5629006 h 8379345"/>
              <a:gd name="connsiteX6" fmla="*/ 95803 w 3632016"/>
              <a:gd name="connsiteY6" fmla="*/ 8379345 h 8379345"/>
              <a:gd name="connsiteX7" fmla="*/ 0 w 3632016"/>
              <a:gd name="connsiteY7" fmla="*/ 0 h 8379345"/>
              <a:gd name="connsiteX0" fmla="*/ 0 w 3632016"/>
              <a:gd name="connsiteY0" fmla="*/ 0 h 8379345"/>
              <a:gd name="connsiteX1" fmla="*/ 2894936 w 3632016"/>
              <a:gd name="connsiteY1" fmla="*/ 3097389 h 8379345"/>
              <a:gd name="connsiteX2" fmla="*/ 2585178 w 3632016"/>
              <a:gd name="connsiteY2" fmla="*/ 1998655 h 8379345"/>
              <a:gd name="connsiteX3" fmla="*/ 3632016 w 3632016"/>
              <a:gd name="connsiteY3" fmla="*/ 4141795 h 8379345"/>
              <a:gd name="connsiteX4" fmla="*/ 2585178 w 3632016"/>
              <a:gd name="connsiteY4" fmla="*/ 6284935 h 8379345"/>
              <a:gd name="connsiteX5" fmla="*/ 2871109 w 3632016"/>
              <a:gd name="connsiteY5" fmla="*/ 5284603 h 8379345"/>
              <a:gd name="connsiteX6" fmla="*/ 95803 w 3632016"/>
              <a:gd name="connsiteY6" fmla="*/ 8379345 h 8379345"/>
              <a:gd name="connsiteX7" fmla="*/ 0 w 3632016"/>
              <a:gd name="connsiteY7" fmla="*/ 0 h 8379345"/>
              <a:gd name="connsiteX0" fmla="*/ 0 w 3555425"/>
              <a:gd name="connsiteY0" fmla="*/ 0 h 8379345"/>
              <a:gd name="connsiteX1" fmla="*/ 2894936 w 3555425"/>
              <a:gd name="connsiteY1" fmla="*/ 3097389 h 8379345"/>
              <a:gd name="connsiteX2" fmla="*/ 2585178 w 3555425"/>
              <a:gd name="connsiteY2" fmla="*/ 1998655 h 8379345"/>
              <a:gd name="connsiteX3" fmla="*/ 3555425 w 3555425"/>
              <a:gd name="connsiteY3" fmla="*/ 4314635 h 8379345"/>
              <a:gd name="connsiteX4" fmla="*/ 2585178 w 3555425"/>
              <a:gd name="connsiteY4" fmla="*/ 6284935 h 8379345"/>
              <a:gd name="connsiteX5" fmla="*/ 2871109 w 3555425"/>
              <a:gd name="connsiteY5" fmla="*/ 5284603 h 8379345"/>
              <a:gd name="connsiteX6" fmla="*/ 95803 w 3555425"/>
              <a:gd name="connsiteY6" fmla="*/ 8379345 h 8379345"/>
              <a:gd name="connsiteX7" fmla="*/ 0 w 3555425"/>
              <a:gd name="connsiteY7" fmla="*/ 0 h 8379345"/>
              <a:gd name="connsiteX0" fmla="*/ 0 w 3555425"/>
              <a:gd name="connsiteY0" fmla="*/ 0 h 8379345"/>
              <a:gd name="connsiteX1" fmla="*/ 2807646 w 3555425"/>
              <a:gd name="connsiteY1" fmla="*/ 3041478 h 8379345"/>
              <a:gd name="connsiteX2" fmla="*/ 2585178 w 3555425"/>
              <a:gd name="connsiteY2" fmla="*/ 1998655 h 8379345"/>
              <a:gd name="connsiteX3" fmla="*/ 3555425 w 3555425"/>
              <a:gd name="connsiteY3" fmla="*/ 4314635 h 8379345"/>
              <a:gd name="connsiteX4" fmla="*/ 2585178 w 3555425"/>
              <a:gd name="connsiteY4" fmla="*/ 6284935 h 8379345"/>
              <a:gd name="connsiteX5" fmla="*/ 2871109 w 3555425"/>
              <a:gd name="connsiteY5" fmla="*/ 5284603 h 8379345"/>
              <a:gd name="connsiteX6" fmla="*/ 95803 w 3555425"/>
              <a:gd name="connsiteY6" fmla="*/ 8379345 h 8379345"/>
              <a:gd name="connsiteX7" fmla="*/ 0 w 3555425"/>
              <a:gd name="connsiteY7" fmla="*/ 0 h 8379345"/>
              <a:gd name="connsiteX0" fmla="*/ 0 w 3555425"/>
              <a:gd name="connsiteY0" fmla="*/ 0 h 8379345"/>
              <a:gd name="connsiteX1" fmla="*/ 2807646 w 3555425"/>
              <a:gd name="connsiteY1" fmla="*/ 3041478 h 8379345"/>
              <a:gd name="connsiteX2" fmla="*/ 2585178 w 3555425"/>
              <a:gd name="connsiteY2" fmla="*/ 1998655 h 8379345"/>
              <a:gd name="connsiteX3" fmla="*/ 3555425 w 3555425"/>
              <a:gd name="connsiteY3" fmla="*/ 4314635 h 8379345"/>
              <a:gd name="connsiteX4" fmla="*/ 2585178 w 3555425"/>
              <a:gd name="connsiteY4" fmla="*/ 6284935 h 8379345"/>
              <a:gd name="connsiteX5" fmla="*/ 2790024 w 3555425"/>
              <a:gd name="connsiteY5" fmla="*/ 5240279 h 8379345"/>
              <a:gd name="connsiteX6" fmla="*/ 95803 w 3555425"/>
              <a:gd name="connsiteY6" fmla="*/ 8379345 h 8379345"/>
              <a:gd name="connsiteX7" fmla="*/ 0 w 3555425"/>
              <a:gd name="connsiteY7" fmla="*/ 0 h 8379345"/>
              <a:gd name="connsiteX0" fmla="*/ 0 w 3555425"/>
              <a:gd name="connsiteY0" fmla="*/ 0 h 8379345"/>
              <a:gd name="connsiteX1" fmla="*/ 2807646 w 3555425"/>
              <a:gd name="connsiteY1" fmla="*/ 3041478 h 8379345"/>
              <a:gd name="connsiteX2" fmla="*/ 2585178 w 3555425"/>
              <a:gd name="connsiteY2" fmla="*/ 1998655 h 8379345"/>
              <a:gd name="connsiteX3" fmla="*/ 3555425 w 3555425"/>
              <a:gd name="connsiteY3" fmla="*/ 4314635 h 8379345"/>
              <a:gd name="connsiteX4" fmla="*/ 2585178 w 3555425"/>
              <a:gd name="connsiteY4" fmla="*/ 6284935 h 8379345"/>
              <a:gd name="connsiteX5" fmla="*/ 2760923 w 3555425"/>
              <a:gd name="connsiteY5" fmla="*/ 5290941 h 8379345"/>
              <a:gd name="connsiteX6" fmla="*/ 95803 w 3555425"/>
              <a:gd name="connsiteY6" fmla="*/ 8379345 h 8379345"/>
              <a:gd name="connsiteX7" fmla="*/ 0 w 3555425"/>
              <a:gd name="connsiteY7" fmla="*/ 0 h 8379345"/>
              <a:gd name="connsiteX0" fmla="*/ 1050639 w 3459622"/>
              <a:gd name="connsiteY0" fmla="*/ 0 h 8974048"/>
              <a:gd name="connsiteX1" fmla="*/ 2711843 w 3459622"/>
              <a:gd name="connsiteY1" fmla="*/ 3636181 h 8974048"/>
              <a:gd name="connsiteX2" fmla="*/ 2489375 w 3459622"/>
              <a:gd name="connsiteY2" fmla="*/ 2593358 h 8974048"/>
              <a:gd name="connsiteX3" fmla="*/ 3459622 w 3459622"/>
              <a:gd name="connsiteY3" fmla="*/ 4909338 h 8974048"/>
              <a:gd name="connsiteX4" fmla="*/ 2489375 w 3459622"/>
              <a:gd name="connsiteY4" fmla="*/ 6879638 h 8974048"/>
              <a:gd name="connsiteX5" fmla="*/ 2665120 w 3459622"/>
              <a:gd name="connsiteY5" fmla="*/ 5885644 h 8974048"/>
              <a:gd name="connsiteX6" fmla="*/ 0 w 3459622"/>
              <a:gd name="connsiteY6" fmla="*/ 8974048 h 8974048"/>
              <a:gd name="connsiteX7" fmla="*/ 1050639 w 3459622"/>
              <a:gd name="connsiteY7" fmla="*/ 0 h 8974048"/>
              <a:gd name="connsiteX0" fmla="*/ 0 w 2408983"/>
              <a:gd name="connsiteY0" fmla="*/ 0 h 9338303"/>
              <a:gd name="connsiteX1" fmla="*/ 1661204 w 2408983"/>
              <a:gd name="connsiteY1" fmla="*/ 3636181 h 9338303"/>
              <a:gd name="connsiteX2" fmla="*/ 1438736 w 2408983"/>
              <a:gd name="connsiteY2" fmla="*/ 2593358 h 9338303"/>
              <a:gd name="connsiteX3" fmla="*/ 2408983 w 2408983"/>
              <a:gd name="connsiteY3" fmla="*/ 4909338 h 9338303"/>
              <a:gd name="connsiteX4" fmla="*/ 1438736 w 2408983"/>
              <a:gd name="connsiteY4" fmla="*/ 6879638 h 9338303"/>
              <a:gd name="connsiteX5" fmla="*/ 1614481 w 2408983"/>
              <a:gd name="connsiteY5" fmla="*/ 5885644 h 9338303"/>
              <a:gd name="connsiteX6" fmla="*/ 65750 w 2408983"/>
              <a:gd name="connsiteY6" fmla="*/ 9338303 h 9338303"/>
              <a:gd name="connsiteX7" fmla="*/ 0 w 2408983"/>
              <a:gd name="connsiteY7" fmla="*/ 0 h 9338303"/>
              <a:gd name="connsiteX0" fmla="*/ 0 w 2408983"/>
              <a:gd name="connsiteY0" fmla="*/ 0 h 9338303"/>
              <a:gd name="connsiteX1" fmla="*/ 1661204 w 2408983"/>
              <a:gd name="connsiteY1" fmla="*/ 3636181 h 9338303"/>
              <a:gd name="connsiteX2" fmla="*/ 1438736 w 2408983"/>
              <a:gd name="connsiteY2" fmla="*/ 2593358 h 9338303"/>
              <a:gd name="connsiteX3" fmla="*/ 2408983 w 2408983"/>
              <a:gd name="connsiteY3" fmla="*/ 4909338 h 9338303"/>
              <a:gd name="connsiteX4" fmla="*/ 1438736 w 2408983"/>
              <a:gd name="connsiteY4" fmla="*/ 6879638 h 9338303"/>
              <a:gd name="connsiteX5" fmla="*/ 1614481 w 2408983"/>
              <a:gd name="connsiteY5" fmla="*/ 5885644 h 9338303"/>
              <a:gd name="connsiteX6" fmla="*/ 65750 w 2408983"/>
              <a:gd name="connsiteY6" fmla="*/ 9338303 h 9338303"/>
              <a:gd name="connsiteX7" fmla="*/ 0 w 2408983"/>
              <a:gd name="connsiteY7" fmla="*/ 0 h 9338303"/>
              <a:gd name="connsiteX0" fmla="*/ 0 w 2408983"/>
              <a:gd name="connsiteY0" fmla="*/ 0 h 9338303"/>
              <a:gd name="connsiteX1" fmla="*/ 1661204 w 2408983"/>
              <a:gd name="connsiteY1" fmla="*/ 3636181 h 9338303"/>
              <a:gd name="connsiteX2" fmla="*/ 1438736 w 2408983"/>
              <a:gd name="connsiteY2" fmla="*/ 2593358 h 9338303"/>
              <a:gd name="connsiteX3" fmla="*/ 2408983 w 2408983"/>
              <a:gd name="connsiteY3" fmla="*/ 4909338 h 9338303"/>
              <a:gd name="connsiteX4" fmla="*/ 1438736 w 2408983"/>
              <a:gd name="connsiteY4" fmla="*/ 6879638 h 9338303"/>
              <a:gd name="connsiteX5" fmla="*/ 1614481 w 2408983"/>
              <a:gd name="connsiteY5" fmla="*/ 5885644 h 9338303"/>
              <a:gd name="connsiteX6" fmla="*/ 65750 w 2408983"/>
              <a:gd name="connsiteY6" fmla="*/ 9338303 h 9338303"/>
              <a:gd name="connsiteX7" fmla="*/ 0 w 2408983"/>
              <a:gd name="connsiteY7" fmla="*/ 0 h 9338303"/>
              <a:gd name="connsiteX0" fmla="*/ 0 w 2408983"/>
              <a:gd name="connsiteY0" fmla="*/ 0 h 9338303"/>
              <a:gd name="connsiteX1" fmla="*/ 1661204 w 2408983"/>
              <a:gd name="connsiteY1" fmla="*/ 3636181 h 9338303"/>
              <a:gd name="connsiteX2" fmla="*/ 1438736 w 2408983"/>
              <a:gd name="connsiteY2" fmla="*/ 2593358 h 9338303"/>
              <a:gd name="connsiteX3" fmla="*/ 2408983 w 2408983"/>
              <a:gd name="connsiteY3" fmla="*/ 4909338 h 9338303"/>
              <a:gd name="connsiteX4" fmla="*/ 1438736 w 2408983"/>
              <a:gd name="connsiteY4" fmla="*/ 6879638 h 9338303"/>
              <a:gd name="connsiteX5" fmla="*/ 1614481 w 2408983"/>
              <a:gd name="connsiteY5" fmla="*/ 5885644 h 9338303"/>
              <a:gd name="connsiteX6" fmla="*/ 65750 w 2408983"/>
              <a:gd name="connsiteY6" fmla="*/ 9338303 h 9338303"/>
              <a:gd name="connsiteX7" fmla="*/ 0 w 2408983"/>
              <a:gd name="connsiteY7" fmla="*/ 0 h 9338303"/>
              <a:gd name="connsiteX0" fmla="*/ 0 w 2399881"/>
              <a:gd name="connsiteY0" fmla="*/ 0 h 9338303"/>
              <a:gd name="connsiteX1" fmla="*/ 1661204 w 2399881"/>
              <a:gd name="connsiteY1" fmla="*/ 3636181 h 9338303"/>
              <a:gd name="connsiteX2" fmla="*/ 1438736 w 2399881"/>
              <a:gd name="connsiteY2" fmla="*/ 2593358 h 9338303"/>
              <a:gd name="connsiteX3" fmla="*/ 2399881 w 2399881"/>
              <a:gd name="connsiteY3" fmla="*/ 4771307 h 9338303"/>
              <a:gd name="connsiteX4" fmla="*/ 1438736 w 2399881"/>
              <a:gd name="connsiteY4" fmla="*/ 6879638 h 9338303"/>
              <a:gd name="connsiteX5" fmla="*/ 1614481 w 2399881"/>
              <a:gd name="connsiteY5" fmla="*/ 5885644 h 9338303"/>
              <a:gd name="connsiteX6" fmla="*/ 65750 w 2399881"/>
              <a:gd name="connsiteY6" fmla="*/ 9338303 h 9338303"/>
              <a:gd name="connsiteX7" fmla="*/ 0 w 2399881"/>
              <a:gd name="connsiteY7" fmla="*/ 0 h 933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9881" h="9338303">
                <a:moveTo>
                  <a:pt x="0" y="0"/>
                </a:moveTo>
                <a:cubicBezTo>
                  <a:pt x="732297" y="2830006"/>
                  <a:pt x="1440198" y="3616854"/>
                  <a:pt x="1661204" y="3636181"/>
                </a:cubicBezTo>
                <a:lnTo>
                  <a:pt x="1438736" y="2593358"/>
                </a:lnTo>
                <a:lnTo>
                  <a:pt x="2399881" y="4771307"/>
                </a:lnTo>
                <a:lnTo>
                  <a:pt x="1438736" y="6879638"/>
                </a:lnTo>
                <a:lnTo>
                  <a:pt x="1614481" y="5885644"/>
                </a:lnTo>
                <a:cubicBezTo>
                  <a:pt x="1231126" y="6063806"/>
                  <a:pt x="575329" y="6762157"/>
                  <a:pt x="65750" y="9338303"/>
                </a:cubicBezTo>
                <a:cubicBezTo>
                  <a:pt x="65750" y="8346829"/>
                  <a:pt x="5404" y="1681731"/>
                  <a:pt x="0" y="0"/>
                </a:cubicBezTo>
                <a:close/>
              </a:path>
            </a:pathLst>
          </a:custGeom>
          <a:noFill/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44450" h="127000"/>
          </a:sp3d>
        </p:spPr>
        <p:txBody>
          <a:bodyPr anchor="ctr"/>
          <a:lstStyle/>
          <a:p>
            <a:pPr algn="ctr" eaLnBrk="0" hangingPunct="0">
              <a:defRPr/>
            </a:pPr>
            <a:endParaRPr lang="ko-KR" altLang="en-US" sz="2000" b="1" dirty="0">
              <a:solidFill>
                <a:srgbClr val="FFFFFF"/>
              </a:solidFill>
              <a:latin typeface="굴림"/>
              <a:ea typeface="굴림"/>
            </a:endParaRPr>
          </a:p>
        </p:txBody>
      </p:sp>
      <p:grpSp>
        <p:nvGrpSpPr>
          <p:cNvPr id="50" name="Group 5"/>
          <p:cNvGrpSpPr>
            <a:grpSpLocks/>
          </p:cNvGrpSpPr>
          <p:nvPr/>
        </p:nvGrpSpPr>
        <p:grpSpPr bwMode="auto">
          <a:xfrm rot="5400000">
            <a:off x="3071497" y="2104629"/>
            <a:ext cx="3458660" cy="2945430"/>
            <a:chOff x="1837" y="799"/>
            <a:chExt cx="3140" cy="2691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1837" y="1695"/>
              <a:ext cx="2848" cy="1795"/>
            </a:xfrm>
            <a:custGeom>
              <a:avLst/>
              <a:gdLst>
                <a:gd name="T0" fmla="*/ 224 w 2848"/>
                <a:gd name="T1" fmla="*/ 484 h 1795"/>
                <a:gd name="T2" fmla="*/ 231 w 2848"/>
                <a:gd name="T3" fmla="*/ 587 h 1795"/>
                <a:gd name="T4" fmla="*/ 246 w 2848"/>
                <a:gd name="T5" fmla="*/ 687 h 1795"/>
                <a:gd name="T6" fmla="*/ 267 w 2848"/>
                <a:gd name="T7" fmla="*/ 785 h 1795"/>
                <a:gd name="T8" fmla="*/ 295 w 2848"/>
                <a:gd name="T9" fmla="*/ 881 h 1795"/>
                <a:gd name="T10" fmla="*/ 329 w 2848"/>
                <a:gd name="T11" fmla="*/ 973 h 1795"/>
                <a:gd name="T12" fmla="*/ 371 w 2848"/>
                <a:gd name="T13" fmla="*/ 1062 h 1795"/>
                <a:gd name="T14" fmla="*/ 419 w 2848"/>
                <a:gd name="T15" fmla="*/ 1147 h 1795"/>
                <a:gd name="T16" fmla="*/ 472 w 2848"/>
                <a:gd name="T17" fmla="*/ 1228 h 1795"/>
                <a:gd name="T18" fmla="*/ 531 w 2848"/>
                <a:gd name="T19" fmla="*/ 1305 h 1795"/>
                <a:gd name="T20" fmla="*/ 595 w 2848"/>
                <a:gd name="T21" fmla="*/ 1377 h 1795"/>
                <a:gd name="T22" fmla="*/ 665 w 2848"/>
                <a:gd name="T23" fmla="*/ 1445 h 1795"/>
                <a:gd name="T24" fmla="*/ 739 w 2848"/>
                <a:gd name="T25" fmla="*/ 1508 h 1795"/>
                <a:gd name="T26" fmla="*/ 817 w 2848"/>
                <a:gd name="T27" fmla="*/ 1565 h 1795"/>
                <a:gd name="T28" fmla="*/ 900 w 2848"/>
                <a:gd name="T29" fmla="*/ 1617 h 1795"/>
                <a:gd name="T30" fmla="*/ 986 w 2848"/>
                <a:gd name="T31" fmla="*/ 1662 h 1795"/>
                <a:gd name="T32" fmla="*/ 1076 w 2848"/>
                <a:gd name="T33" fmla="*/ 1702 h 1795"/>
                <a:gd name="T34" fmla="*/ 1169 w 2848"/>
                <a:gd name="T35" fmla="*/ 1734 h 1795"/>
                <a:gd name="T36" fmla="*/ 1266 w 2848"/>
                <a:gd name="T37" fmla="*/ 1761 h 1795"/>
                <a:gd name="T38" fmla="*/ 1365 w 2848"/>
                <a:gd name="T39" fmla="*/ 1780 h 1795"/>
                <a:gd name="T40" fmla="*/ 1467 w 2848"/>
                <a:gd name="T41" fmla="*/ 1790 h 1795"/>
                <a:gd name="T42" fmla="*/ 1569 w 2848"/>
                <a:gd name="T43" fmla="*/ 1795 h 1795"/>
                <a:gd name="T44" fmla="*/ 1680 w 2848"/>
                <a:gd name="T45" fmla="*/ 1790 h 1795"/>
                <a:gd name="T46" fmla="*/ 1842 w 2848"/>
                <a:gd name="T47" fmla="*/ 1767 h 1795"/>
                <a:gd name="T48" fmla="*/ 1997 w 2848"/>
                <a:gd name="T49" fmla="*/ 1725 h 1795"/>
                <a:gd name="T50" fmla="*/ 2143 w 2848"/>
                <a:gd name="T51" fmla="*/ 1666 h 1795"/>
                <a:gd name="T52" fmla="*/ 2281 w 2848"/>
                <a:gd name="T53" fmla="*/ 1592 h 1795"/>
                <a:gd name="T54" fmla="*/ 2408 w 2848"/>
                <a:gd name="T55" fmla="*/ 1501 h 1795"/>
                <a:gd name="T56" fmla="*/ 2525 w 2848"/>
                <a:gd name="T57" fmla="*/ 1397 h 1795"/>
                <a:gd name="T58" fmla="*/ 2627 w 2848"/>
                <a:gd name="T59" fmla="*/ 1280 h 1795"/>
                <a:gd name="T60" fmla="*/ 2716 w 2848"/>
                <a:gd name="T61" fmla="*/ 1153 h 1795"/>
                <a:gd name="T62" fmla="*/ 2790 w 2848"/>
                <a:gd name="T63" fmla="*/ 1015 h 1795"/>
                <a:gd name="T64" fmla="*/ 2848 w 2848"/>
                <a:gd name="T65" fmla="*/ 867 h 1795"/>
                <a:gd name="T66" fmla="*/ 2721 w 2848"/>
                <a:gd name="T67" fmla="*/ 994 h 1795"/>
                <a:gd name="T68" fmla="*/ 2691 w 2848"/>
                <a:gd name="T69" fmla="*/ 1003 h 1795"/>
                <a:gd name="T70" fmla="*/ 2671 w 2848"/>
                <a:gd name="T71" fmla="*/ 999 h 1795"/>
                <a:gd name="T72" fmla="*/ 2415 w 2848"/>
                <a:gd name="T73" fmla="*/ 749 h 1795"/>
                <a:gd name="T74" fmla="*/ 2390 w 2848"/>
                <a:gd name="T75" fmla="*/ 813 h 1795"/>
                <a:gd name="T76" fmla="*/ 2343 w 2848"/>
                <a:gd name="T77" fmla="*/ 905 h 1795"/>
                <a:gd name="T78" fmla="*/ 2286 w 2848"/>
                <a:gd name="T79" fmla="*/ 990 h 1795"/>
                <a:gd name="T80" fmla="*/ 2220 w 2848"/>
                <a:gd name="T81" fmla="*/ 1066 h 1795"/>
                <a:gd name="T82" fmla="*/ 2146 w 2848"/>
                <a:gd name="T83" fmla="*/ 1136 h 1795"/>
                <a:gd name="T84" fmla="*/ 2064 w 2848"/>
                <a:gd name="T85" fmla="*/ 1198 h 1795"/>
                <a:gd name="T86" fmla="*/ 1976 w 2848"/>
                <a:gd name="T87" fmla="*/ 1249 h 1795"/>
                <a:gd name="T88" fmla="*/ 1882 w 2848"/>
                <a:gd name="T89" fmla="*/ 1291 h 1795"/>
                <a:gd name="T90" fmla="*/ 1782 w 2848"/>
                <a:gd name="T91" fmla="*/ 1320 h 1795"/>
                <a:gd name="T92" fmla="*/ 1678 w 2848"/>
                <a:gd name="T93" fmla="*/ 1339 h 1795"/>
                <a:gd name="T94" fmla="*/ 1569 w 2848"/>
                <a:gd name="T95" fmla="*/ 1346 h 1795"/>
                <a:gd name="T96" fmla="*/ 1478 w 2848"/>
                <a:gd name="T97" fmla="*/ 1342 h 1795"/>
                <a:gd name="T98" fmla="*/ 1345 w 2848"/>
                <a:gd name="T99" fmla="*/ 1318 h 1795"/>
                <a:gd name="T100" fmla="*/ 1221 w 2848"/>
                <a:gd name="T101" fmla="*/ 1275 h 1795"/>
                <a:gd name="T102" fmla="*/ 1104 w 2848"/>
                <a:gd name="T103" fmla="*/ 1216 h 1795"/>
                <a:gd name="T104" fmla="*/ 999 w 2848"/>
                <a:gd name="T105" fmla="*/ 1141 h 1795"/>
                <a:gd name="T106" fmla="*/ 906 w 2848"/>
                <a:gd name="T107" fmla="*/ 1052 h 1795"/>
                <a:gd name="T108" fmla="*/ 825 w 2848"/>
                <a:gd name="T109" fmla="*/ 951 h 1795"/>
                <a:gd name="T110" fmla="*/ 760 w 2848"/>
                <a:gd name="T111" fmla="*/ 839 h 1795"/>
                <a:gd name="T112" fmla="*/ 713 w 2848"/>
                <a:gd name="T113" fmla="*/ 716 h 1795"/>
                <a:gd name="T114" fmla="*/ 683 w 2848"/>
                <a:gd name="T115" fmla="*/ 586 h 1795"/>
                <a:gd name="T116" fmla="*/ 673 w 2848"/>
                <a:gd name="T117" fmla="*/ 449 h 1795"/>
                <a:gd name="T118" fmla="*/ 0 w 2848"/>
                <a:gd name="T119" fmla="*/ 449 h 17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848"/>
                <a:gd name="T181" fmla="*/ 0 h 1795"/>
                <a:gd name="T182" fmla="*/ 2848 w 2848"/>
                <a:gd name="T183" fmla="*/ 1795 h 17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848" h="1795">
                  <a:moveTo>
                    <a:pt x="224" y="449"/>
                  </a:moveTo>
                  <a:lnTo>
                    <a:pt x="224" y="449"/>
                  </a:lnTo>
                  <a:lnTo>
                    <a:pt x="224" y="484"/>
                  </a:lnTo>
                  <a:lnTo>
                    <a:pt x="226" y="519"/>
                  </a:lnTo>
                  <a:lnTo>
                    <a:pt x="228" y="553"/>
                  </a:lnTo>
                  <a:lnTo>
                    <a:pt x="231" y="587"/>
                  </a:lnTo>
                  <a:lnTo>
                    <a:pt x="235" y="620"/>
                  </a:lnTo>
                  <a:lnTo>
                    <a:pt x="240" y="654"/>
                  </a:lnTo>
                  <a:lnTo>
                    <a:pt x="246" y="687"/>
                  </a:lnTo>
                  <a:lnTo>
                    <a:pt x="252" y="720"/>
                  </a:lnTo>
                  <a:lnTo>
                    <a:pt x="259" y="754"/>
                  </a:lnTo>
                  <a:lnTo>
                    <a:pt x="267" y="785"/>
                  </a:lnTo>
                  <a:lnTo>
                    <a:pt x="275" y="817"/>
                  </a:lnTo>
                  <a:lnTo>
                    <a:pt x="285" y="849"/>
                  </a:lnTo>
                  <a:lnTo>
                    <a:pt x="295" y="881"/>
                  </a:lnTo>
                  <a:lnTo>
                    <a:pt x="306" y="912"/>
                  </a:lnTo>
                  <a:lnTo>
                    <a:pt x="318" y="942"/>
                  </a:lnTo>
                  <a:lnTo>
                    <a:pt x="329" y="973"/>
                  </a:lnTo>
                  <a:lnTo>
                    <a:pt x="342" y="1003"/>
                  </a:lnTo>
                  <a:lnTo>
                    <a:pt x="357" y="1032"/>
                  </a:lnTo>
                  <a:lnTo>
                    <a:pt x="371" y="1062"/>
                  </a:lnTo>
                  <a:lnTo>
                    <a:pt x="386" y="1090"/>
                  </a:lnTo>
                  <a:lnTo>
                    <a:pt x="403" y="1118"/>
                  </a:lnTo>
                  <a:lnTo>
                    <a:pt x="419" y="1147"/>
                  </a:lnTo>
                  <a:lnTo>
                    <a:pt x="436" y="1174"/>
                  </a:lnTo>
                  <a:lnTo>
                    <a:pt x="453" y="1201"/>
                  </a:lnTo>
                  <a:lnTo>
                    <a:pt x="472" y="1228"/>
                  </a:lnTo>
                  <a:lnTo>
                    <a:pt x="491" y="1254"/>
                  </a:lnTo>
                  <a:lnTo>
                    <a:pt x="511" y="1280"/>
                  </a:lnTo>
                  <a:lnTo>
                    <a:pt x="531" y="1305"/>
                  </a:lnTo>
                  <a:lnTo>
                    <a:pt x="553" y="1330"/>
                  </a:lnTo>
                  <a:lnTo>
                    <a:pt x="574" y="1353"/>
                  </a:lnTo>
                  <a:lnTo>
                    <a:pt x="595" y="1377"/>
                  </a:lnTo>
                  <a:lnTo>
                    <a:pt x="618" y="1401"/>
                  </a:lnTo>
                  <a:lnTo>
                    <a:pt x="641" y="1423"/>
                  </a:lnTo>
                  <a:lnTo>
                    <a:pt x="665" y="1445"/>
                  </a:lnTo>
                  <a:lnTo>
                    <a:pt x="690" y="1467"/>
                  </a:lnTo>
                  <a:lnTo>
                    <a:pt x="713" y="1487"/>
                  </a:lnTo>
                  <a:lnTo>
                    <a:pt x="739" y="1508"/>
                  </a:lnTo>
                  <a:lnTo>
                    <a:pt x="764" y="1527"/>
                  </a:lnTo>
                  <a:lnTo>
                    <a:pt x="791" y="1546"/>
                  </a:lnTo>
                  <a:lnTo>
                    <a:pt x="817" y="1565"/>
                  </a:lnTo>
                  <a:lnTo>
                    <a:pt x="844" y="1582"/>
                  </a:lnTo>
                  <a:lnTo>
                    <a:pt x="872" y="1600"/>
                  </a:lnTo>
                  <a:lnTo>
                    <a:pt x="900" y="1617"/>
                  </a:lnTo>
                  <a:lnTo>
                    <a:pt x="928" y="1632"/>
                  </a:lnTo>
                  <a:lnTo>
                    <a:pt x="957" y="1647"/>
                  </a:lnTo>
                  <a:lnTo>
                    <a:pt x="986" y="1662"/>
                  </a:lnTo>
                  <a:lnTo>
                    <a:pt x="1016" y="1676"/>
                  </a:lnTo>
                  <a:lnTo>
                    <a:pt x="1046" y="1689"/>
                  </a:lnTo>
                  <a:lnTo>
                    <a:pt x="1076" y="1702"/>
                  </a:lnTo>
                  <a:lnTo>
                    <a:pt x="1106" y="1714"/>
                  </a:lnTo>
                  <a:lnTo>
                    <a:pt x="1138" y="1724"/>
                  </a:lnTo>
                  <a:lnTo>
                    <a:pt x="1169" y="1734"/>
                  </a:lnTo>
                  <a:lnTo>
                    <a:pt x="1201" y="1743"/>
                  </a:lnTo>
                  <a:lnTo>
                    <a:pt x="1233" y="1752"/>
                  </a:lnTo>
                  <a:lnTo>
                    <a:pt x="1266" y="1761"/>
                  </a:lnTo>
                  <a:lnTo>
                    <a:pt x="1299" y="1768"/>
                  </a:lnTo>
                  <a:lnTo>
                    <a:pt x="1332" y="1774"/>
                  </a:lnTo>
                  <a:lnTo>
                    <a:pt x="1365" y="1780"/>
                  </a:lnTo>
                  <a:lnTo>
                    <a:pt x="1398" y="1784"/>
                  </a:lnTo>
                  <a:lnTo>
                    <a:pt x="1432" y="1788"/>
                  </a:lnTo>
                  <a:lnTo>
                    <a:pt x="1467" y="1790"/>
                  </a:lnTo>
                  <a:lnTo>
                    <a:pt x="1501" y="1793"/>
                  </a:lnTo>
                  <a:lnTo>
                    <a:pt x="1535" y="1794"/>
                  </a:lnTo>
                  <a:lnTo>
                    <a:pt x="1569" y="1795"/>
                  </a:lnTo>
                  <a:lnTo>
                    <a:pt x="1625" y="1794"/>
                  </a:lnTo>
                  <a:lnTo>
                    <a:pt x="1680" y="1790"/>
                  </a:lnTo>
                  <a:lnTo>
                    <a:pt x="1735" y="1784"/>
                  </a:lnTo>
                  <a:lnTo>
                    <a:pt x="1789" y="1777"/>
                  </a:lnTo>
                  <a:lnTo>
                    <a:pt x="1842" y="1767"/>
                  </a:lnTo>
                  <a:lnTo>
                    <a:pt x="1894" y="1755"/>
                  </a:lnTo>
                  <a:lnTo>
                    <a:pt x="1946" y="1742"/>
                  </a:lnTo>
                  <a:lnTo>
                    <a:pt x="1997" y="1725"/>
                  </a:lnTo>
                  <a:lnTo>
                    <a:pt x="2046" y="1708"/>
                  </a:lnTo>
                  <a:lnTo>
                    <a:pt x="2096" y="1688"/>
                  </a:lnTo>
                  <a:lnTo>
                    <a:pt x="2143" y="1666"/>
                  </a:lnTo>
                  <a:lnTo>
                    <a:pt x="2191" y="1643"/>
                  </a:lnTo>
                  <a:lnTo>
                    <a:pt x="2237" y="1618"/>
                  </a:lnTo>
                  <a:lnTo>
                    <a:pt x="2281" y="1592"/>
                  </a:lnTo>
                  <a:lnTo>
                    <a:pt x="2325" y="1562"/>
                  </a:lnTo>
                  <a:lnTo>
                    <a:pt x="2368" y="1533"/>
                  </a:lnTo>
                  <a:lnTo>
                    <a:pt x="2408" y="1501"/>
                  </a:lnTo>
                  <a:lnTo>
                    <a:pt x="2448" y="1468"/>
                  </a:lnTo>
                  <a:lnTo>
                    <a:pt x="2487" y="1434"/>
                  </a:lnTo>
                  <a:lnTo>
                    <a:pt x="2525" y="1397"/>
                  </a:lnTo>
                  <a:lnTo>
                    <a:pt x="2560" y="1359"/>
                  </a:lnTo>
                  <a:lnTo>
                    <a:pt x="2594" y="1322"/>
                  </a:lnTo>
                  <a:lnTo>
                    <a:pt x="2627" y="1280"/>
                  </a:lnTo>
                  <a:lnTo>
                    <a:pt x="2658" y="1239"/>
                  </a:lnTo>
                  <a:lnTo>
                    <a:pt x="2689" y="1196"/>
                  </a:lnTo>
                  <a:lnTo>
                    <a:pt x="2716" y="1153"/>
                  </a:lnTo>
                  <a:lnTo>
                    <a:pt x="2743" y="1108"/>
                  </a:lnTo>
                  <a:lnTo>
                    <a:pt x="2768" y="1062"/>
                  </a:lnTo>
                  <a:lnTo>
                    <a:pt x="2790" y="1015"/>
                  </a:lnTo>
                  <a:lnTo>
                    <a:pt x="2812" y="966"/>
                  </a:lnTo>
                  <a:lnTo>
                    <a:pt x="2832" y="918"/>
                  </a:lnTo>
                  <a:lnTo>
                    <a:pt x="2848" y="867"/>
                  </a:lnTo>
                  <a:lnTo>
                    <a:pt x="2728" y="987"/>
                  </a:lnTo>
                  <a:lnTo>
                    <a:pt x="2721" y="994"/>
                  </a:lnTo>
                  <a:lnTo>
                    <a:pt x="2711" y="999"/>
                  </a:lnTo>
                  <a:lnTo>
                    <a:pt x="2702" y="1002"/>
                  </a:lnTo>
                  <a:lnTo>
                    <a:pt x="2691" y="1003"/>
                  </a:lnTo>
                  <a:lnTo>
                    <a:pt x="2681" y="1002"/>
                  </a:lnTo>
                  <a:lnTo>
                    <a:pt x="2671" y="999"/>
                  </a:lnTo>
                  <a:lnTo>
                    <a:pt x="2662" y="994"/>
                  </a:lnTo>
                  <a:lnTo>
                    <a:pt x="2653" y="987"/>
                  </a:lnTo>
                  <a:lnTo>
                    <a:pt x="2415" y="749"/>
                  </a:lnTo>
                  <a:lnTo>
                    <a:pt x="2403" y="782"/>
                  </a:lnTo>
                  <a:lnTo>
                    <a:pt x="2390" y="813"/>
                  </a:lnTo>
                  <a:lnTo>
                    <a:pt x="2375" y="844"/>
                  </a:lnTo>
                  <a:lnTo>
                    <a:pt x="2359" y="875"/>
                  </a:lnTo>
                  <a:lnTo>
                    <a:pt x="2343" y="905"/>
                  </a:lnTo>
                  <a:lnTo>
                    <a:pt x="2325" y="933"/>
                  </a:lnTo>
                  <a:lnTo>
                    <a:pt x="2306" y="961"/>
                  </a:lnTo>
                  <a:lnTo>
                    <a:pt x="2286" y="990"/>
                  </a:lnTo>
                  <a:lnTo>
                    <a:pt x="2265" y="1016"/>
                  </a:lnTo>
                  <a:lnTo>
                    <a:pt x="2243" y="1042"/>
                  </a:lnTo>
                  <a:lnTo>
                    <a:pt x="2220" y="1066"/>
                  </a:lnTo>
                  <a:lnTo>
                    <a:pt x="2196" y="1091"/>
                  </a:lnTo>
                  <a:lnTo>
                    <a:pt x="2172" y="1114"/>
                  </a:lnTo>
                  <a:lnTo>
                    <a:pt x="2146" y="1136"/>
                  </a:lnTo>
                  <a:lnTo>
                    <a:pt x="2120" y="1157"/>
                  </a:lnTo>
                  <a:lnTo>
                    <a:pt x="2093" y="1179"/>
                  </a:lnTo>
                  <a:lnTo>
                    <a:pt x="2064" y="1198"/>
                  </a:lnTo>
                  <a:lnTo>
                    <a:pt x="2036" y="1215"/>
                  </a:lnTo>
                  <a:lnTo>
                    <a:pt x="2006" y="1233"/>
                  </a:lnTo>
                  <a:lnTo>
                    <a:pt x="1976" y="1249"/>
                  </a:lnTo>
                  <a:lnTo>
                    <a:pt x="1945" y="1264"/>
                  </a:lnTo>
                  <a:lnTo>
                    <a:pt x="1914" y="1278"/>
                  </a:lnTo>
                  <a:lnTo>
                    <a:pt x="1882" y="1291"/>
                  </a:lnTo>
                  <a:lnTo>
                    <a:pt x="1849" y="1301"/>
                  </a:lnTo>
                  <a:lnTo>
                    <a:pt x="1816" y="1312"/>
                  </a:lnTo>
                  <a:lnTo>
                    <a:pt x="1782" y="1320"/>
                  </a:lnTo>
                  <a:lnTo>
                    <a:pt x="1748" y="1329"/>
                  </a:lnTo>
                  <a:lnTo>
                    <a:pt x="1713" y="1334"/>
                  </a:lnTo>
                  <a:lnTo>
                    <a:pt x="1678" y="1339"/>
                  </a:lnTo>
                  <a:lnTo>
                    <a:pt x="1643" y="1343"/>
                  </a:lnTo>
                  <a:lnTo>
                    <a:pt x="1606" y="1345"/>
                  </a:lnTo>
                  <a:lnTo>
                    <a:pt x="1569" y="1346"/>
                  </a:lnTo>
                  <a:lnTo>
                    <a:pt x="1523" y="1345"/>
                  </a:lnTo>
                  <a:lnTo>
                    <a:pt x="1478" y="1342"/>
                  </a:lnTo>
                  <a:lnTo>
                    <a:pt x="1434" y="1336"/>
                  </a:lnTo>
                  <a:lnTo>
                    <a:pt x="1389" y="1327"/>
                  </a:lnTo>
                  <a:lnTo>
                    <a:pt x="1345" y="1318"/>
                  </a:lnTo>
                  <a:lnTo>
                    <a:pt x="1303" y="1306"/>
                  </a:lnTo>
                  <a:lnTo>
                    <a:pt x="1261" y="1292"/>
                  </a:lnTo>
                  <a:lnTo>
                    <a:pt x="1221" y="1275"/>
                  </a:lnTo>
                  <a:lnTo>
                    <a:pt x="1181" y="1258"/>
                  </a:lnTo>
                  <a:lnTo>
                    <a:pt x="1142" y="1238"/>
                  </a:lnTo>
                  <a:lnTo>
                    <a:pt x="1104" y="1216"/>
                  </a:lnTo>
                  <a:lnTo>
                    <a:pt x="1069" y="1193"/>
                  </a:lnTo>
                  <a:lnTo>
                    <a:pt x="1033" y="1168"/>
                  </a:lnTo>
                  <a:lnTo>
                    <a:pt x="999" y="1141"/>
                  </a:lnTo>
                  <a:lnTo>
                    <a:pt x="966" y="1114"/>
                  </a:lnTo>
                  <a:lnTo>
                    <a:pt x="935" y="1083"/>
                  </a:lnTo>
                  <a:lnTo>
                    <a:pt x="906" y="1052"/>
                  </a:lnTo>
                  <a:lnTo>
                    <a:pt x="877" y="1019"/>
                  </a:lnTo>
                  <a:lnTo>
                    <a:pt x="850" y="986"/>
                  </a:lnTo>
                  <a:lnTo>
                    <a:pt x="825" y="951"/>
                  </a:lnTo>
                  <a:lnTo>
                    <a:pt x="803" y="914"/>
                  </a:lnTo>
                  <a:lnTo>
                    <a:pt x="781" y="876"/>
                  </a:lnTo>
                  <a:lnTo>
                    <a:pt x="760" y="839"/>
                  </a:lnTo>
                  <a:lnTo>
                    <a:pt x="743" y="798"/>
                  </a:lnTo>
                  <a:lnTo>
                    <a:pt x="727" y="757"/>
                  </a:lnTo>
                  <a:lnTo>
                    <a:pt x="713" y="716"/>
                  </a:lnTo>
                  <a:lnTo>
                    <a:pt x="700" y="673"/>
                  </a:lnTo>
                  <a:lnTo>
                    <a:pt x="691" y="630"/>
                  </a:lnTo>
                  <a:lnTo>
                    <a:pt x="683" y="586"/>
                  </a:lnTo>
                  <a:lnTo>
                    <a:pt x="677" y="541"/>
                  </a:lnTo>
                  <a:lnTo>
                    <a:pt x="674" y="495"/>
                  </a:lnTo>
                  <a:lnTo>
                    <a:pt x="673" y="449"/>
                  </a:lnTo>
                  <a:lnTo>
                    <a:pt x="897" y="449"/>
                  </a:lnTo>
                  <a:lnTo>
                    <a:pt x="449" y="0"/>
                  </a:lnTo>
                  <a:lnTo>
                    <a:pt x="0" y="449"/>
                  </a:lnTo>
                  <a:lnTo>
                    <a:pt x="224" y="449"/>
                  </a:lnTo>
                  <a:close/>
                </a:path>
              </a:pathLst>
            </a:custGeom>
            <a:noFill/>
            <a:ln w="19050">
              <a:solidFill>
                <a:srgbClr val="0070C0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2128" y="799"/>
              <a:ext cx="2849" cy="1794"/>
            </a:xfrm>
            <a:custGeom>
              <a:avLst/>
              <a:gdLst>
                <a:gd name="T0" fmla="*/ 2623 w 2849"/>
                <a:gd name="T1" fmla="*/ 1311 h 1794"/>
                <a:gd name="T2" fmla="*/ 2618 w 2849"/>
                <a:gd name="T3" fmla="*/ 1208 h 1794"/>
                <a:gd name="T4" fmla="*/ 2603 w 2849"/>
                <a:gd name="T5" fmla="*/ 1106 h 1794"/>
                <a:gd name="T6" fmla="*/ 2582 w 2849"/>
                <a:gd name="T7" fmla="*/ 1008 h 1794"/>
                <a:gd name="T8" fmla="*/ 2554 w 2849"/>
                <a:gd name="T9" fmla="*/ 914 h 1794"/>
                <a:gd name="T10" fmla="*/ 2518 w 2849"/>
                <a:gd name="T11" fmla="*/ 822 h 1794"/>
                <a:gd name="T12" fmla="*/ 2477 w 2849"/>
                <a:gd name="T13" fmla="*/ 732 h 1794"/>
                <a:gd name="T14" fmla="*/ 2430 w 2849"/>
                <a:gd name="T15" fmla="*/ 647 h 1794"/>
                <a:gd name="T16" fmla="*/ 2377 w 2849"/>
                <a:gd name="T17" fmla="*/ 567 h 1794"/>
                <a:gd name="T18" fmla="*/ 2318 w 2849"/>
                <a:gd name="T19" fmla="*/ 489 h 1794"/>
                <a:gd name="T20" fmla="*/ 2253 w 2849"/>
                <a:gd name="T21" fmla="*/ 417 h 1794"/>
                <a:gd name="T22" fmla="*/ 2183 w 2849"/>
                <a:gd name="T23" fmla="*/ 350 h 1794"/>
                <a:gd name="T24" fmla="*/ 2110 w 2849"/>
                <a:gd name="T25" fmla="*/ 287 h 1794"/>
                <a:gd name="T26" fmla="*/ 2031 w 2849"/>
                <a:gd name="T27" fmla="*/ 229 h 1794"/>
                <a:gd name="T28" fmla="*/ 1948 w 2849"/>
                <a:gd name="T29" fmla="*/ 178 h 1794"/>
                <a:gd name="T30" fmla="*/ 1862 w 2849"/>
                <a:gd name="T31" fmla="*/ 132 h 1794"/>
                <a:gd name="T32" fmla="*/ 1772 w 2849"/>
                <a:gd name="T33" fmla="*/ 93 h 1794"/>
                <a:gd name="T34" fmla="*/ 1679 w 2849"/>
                <a:gd name="T35" fmla="*/ 60 h 1794"/>
                <a:gd name="T36" fmla="*/ 1583 w 2849"/>
                <a:gd name="T37" fmla="*/ 34 h 1794"/>
                <a:gd name="T38" fmla="*/ 1484 w 2849"/>
                <a:gd name="T39" fmla="*/ 15 h 1794"/>
                <a:gd name="T40" fmla="*/ 1382 w 2849"/>
                <a:gd name="T41" fmla="*/ 4 h 1794"/>
                <a:gd name="T42" fmla="*/ 1278 w 2849"/>
                <a:gd name="T43" fmla="*/ 0 h 1794"/>
                <a:gd name="T44" fmla="*/ 1167 w 2849"/>
                <a:gd name="T45" fmla="*/ 4 h 1794"/>
                <a:gd name="T46" fmla="*/ 1007 w 2849"/>
                <a:gd name="T47" fmla="*/ 27 h 1794"/>
                <a:gd name="T48" fmla="*/ 852 w 2849"/>
                <a:gd name="T49" fmla="*/ 68 h 1794"/>
                <a:gd name="T50" fmla="*/ 704 w 2849"/>
                <a:gd name="T51" fmla="*/ 128 h 1794"/>
                <a:gd name="T52" fmla="*/ 568 w 2849"/>
                <a:gd name="T53" fmla="*/ 203 h 1794"/>
                <a:gd name="T54" fmla="*/ 440 w 2849"/>
                <a:gd name="T55" fmla="*/ 293 h 1794"/>
                <a:gd name="T56" fmla="*/ 324 w 2849"/>
                <a:gd name="T57" fmla="*/ 397 h 1794"/>
                <a:gd name="T58" fmla="*/ 222 w 2849"/>
                <a:gd name="T59" fmla="*/ 514 h 1794"/>
                <a:gd name="T60" fmla="*/ 132 w 2849"/>
                <a:gd name="T61" fmla="*/ 641 h 1794"/>
                <a:gd name="T62" fmla="*/ 57 w 2849"/>
                <a:gd name="T63" fmla="*/ 779 h 1794"/>
                <a:gd name="T64" fmla="*/ 0 w 2849"/>
                <a:gd name="T65" fmla="*/ 927 h 1794"/>
                <a:gd name="T66" fmla="*/ 128 w 2849"/>
                <a:gd name="T67" fmla="*/ 801 h 1794"/>
                <a:gd name="T68" fmla="*/ 158 w 2849"/>
                <a:gd name="T69" fmla="*/ 791 h 1794"/>
                <a:gd name="T70" fmla="*/ 178 w 2849"/>
                <a:gd name="T71" fmla="*/ 795 h 1794"/>
                <a:gd name="T72" fmla="*/ 433 w 2849"/>
                <a:gd name="T73" fmla="*/ 1045 h 1794"/>
                <a:gd name="T74" fmla="*/ 459 w 2849"/>
                <a:gd name="T75" fmla="*/ 981 h 1794"/>
                <a:gd name="T76" fmla="*/ 506 w 2849"/>
                <a:gd name="T77" fmla="*/ 890 h 1794"/>
                <a:gd name="T78" fmla="*/ 563 w 2849"/>
                <a:gd name="T79" fmla="*/ 805 h 1794"/>
                <a:gd name="T80" fmla="*/ 628 w 2849"/>
                <a:gd name="T81" fmla="*/ 727 h 1794"/>
                <a:gd name="T82" fmla="*/ 702 w 2849"/>
                <a:gd name="T83" fmla="*/ 658 h 1794"/>
                <a:gd name="T84" fmla="*/ 784 w 2849"/>
                <a:gd name="T85" fmla="*/ 596 h 1794"/>
                <a:gd name="T86" fmla="*/ 872 w 2849"/>
                <a:gd name="T87" fmla="*/ 546 h 1794"/>
                <a:gd name="T88" fmla="*/ 967 w 2849"/>
                <a:gd name="T89" fmla="*/ 504 h 1794"/>
                <a:gd name="T90" fmla="*/ 1066 w 2849"/>
                <a:gd name="T91" fmla="*/ 473 h 1794"/>
                <a:gd name="T92" fmla="*/ 1171 w 2849"/>
                <a:gd name="T93" fmla="*/ 455 h 1794"/>
                <a:gd name="T94" fmla="*/ 1278 w 2849"/>
                <a:gd name="T95" fmla="*/ 448 h 1794"/>
                <a:gd name="T96" fmla="*/ 1371 w 2849"/>
                <a:gd name="T97" fmla="*/ 452 h 1794"/>
                <a:gd name="T98" fmla="*/ 1503 w 2849"/>
                <a:gd name="T99" fmla="*/ 476 h 1794"/>
                <a:gd name="T100" fmla="*/ 1628 w 2849"/>
                <a:gd name="T101" fmla="*/ 518 h 1794"/>
                <a:gd name="T102" fmla="*/ 1744 w 2849"/>
                <a:gd name="T103" fmla="*/ 577 h 1794"/>
                <a:gd name="T104" fmla="*/ 1850 w 2849"/>
                <a:gd name="T105" fmla="*/ 653 h 1794"/>
                <a:gd name="T106" fmla="*/ 1943 w 2849"/>
                <a:gd name="T107" fmla="*/ 742 h 1794"/>
                <a:gd name="T108" fmla="*/ 2022 w 2849"/>
                <a:gd name="T109" fmla="*/ 843 h 1794"/>
                <a:gd name="T110" fmla="*/ 2087 w 2849"/>
                <a:gd name="T111" fmla="*/ 956 h 1794"/>
                <a:gd name="T112" fmla="*/ 2136 w 2849"/>
                <a:gd name="T113" fmla="*/ 1078 h 1794"/>
                <a:gd name="T114" fmla="*/ 2165 w 2849"/>
                <a:gd name="T115" fmla="*/ 1208 h 1794"/>
                <a:gd name="T116" fmla="*/ 2176 w 2849"/>
                <a:gd name="T117" fmla="*/ 1345 h 1794"/>
                <a:gd name="T118" fmla="*/ 2849 w 2849"/>
                <a:gd name="T119" fmla="*/ 1345 h 179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849"/>
                <a:gd name="T181" fmla="*/ 0 h 1794"/>
                <a:gd name="T182" fmla="*/ 2849 w 2849"/>
                <a:gd name="T183" fmla="*/ 1794 h 179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849" h="1794">
                  <a:moveTo>
                    <a:pt x="2625" y="1345"/>
                  </a:moveTo>
                  <a:lnTo>
                    <a:pt x="2625" y="1345"/>
                  </a:lnTo>
                  <a:lnTo>
                    <a:pt x="2623" y="1311"/>
                  </a:lnTo>
                  <a:lnTo>
                    <a:pt x="2622" y="1276"/>
                  </a:lnTo>
                  <a:lnTo>
                    <a:pt x="2620" y="1242"/>
                  </a:lnTo>
                  <a:lnTo>
                    <a:pt x="2618" y="1208"/>
                  </a:lnTo>
                  <a:lnTo>
                    <a:pt x="2614" y="1174"/>
                  </a:lnTo>
                  <a:lnTo>
                    <a:pt x="2609" y="1141"/>
                  </a:lnTo>
                  <a:lnTo>
                    <a:pt x="2603" y="1106"/>
                  </a:lnTo>
                  <a:lnTo>
                    <a:pt x="2597" y="1075"/>
                  </a:lnTo>
                  <a:lnTo>
                    <a:pt x="2590" y="1041"/>
                  </a:lnTo>
                  <a:lnTo>
                    <a:pt x="2582" y="1008"/>
                  </a:lnTo>
                  <a:lnTo>
                    <a:pt x="2574" y="977"/>
                  </a:lnTo>
                  <a:lnTo>
                    <a:pt x="2564" y="945"/>
                  </a:lnTo>
                  <a:lnTo>
                    <a:pt x="2554" y="914"/>
                  </a:lnTo>
                  <a:lnTo>
                    <a:pt x="2543" y="882"/>
                  </a:lnTo>
                  <a:lnTo>
                    <a:pt x="2531" y="851"/>
                  </a:lnTo>
                  <a:lnTo>
                    <a:pt x="2518" y="822"/>
                  </a:lnTo>
                  <a:lnTo>
                    <a:pt x="2505" y="791"/>
                  </a:lnTo>
                  <a:lnTo>
                    <a:pt x="2491" y="762"/>
                  </a:lnTo>
                  <a:lnTo>
                    <a:pt x="2477" y="732"/>
                  </a:lnTo>
                  <a:lnTo>
                    <a:pt x="2462" y="704"/>
                  </a:lnTo>
                  <a:lnTo>
                    <a:pt x="2446" y="675"/>
                  </a:lnTo>
                  <a:lnTo>
                    <a:pt x="2430" y="647"/>
                  </a:lnTo>
                  <a:lnTo>
                    <a:pt x="2412" y="620"/>
                  </a:lnTo>
                  <a:lnTo>
                    <a:pt x="2394" y="593"/>
                  </a:lnTo>
                  <a:lnTo>
                    <a:pt x="2377" y="567"/>
                  </a:lnTo>
                  <a:lnTo>
                    <a:pt x="2357" y="540"/>
                  </a:lnTo>
                  <a:lnTo>
                    <a:pt x="2338" y="515"/>
                  </a:lnTo>
                  <a:lnTo>
                    <a:pt x="2318" y="489"/>
                  </a:lnTo>
                  <a:lnTo>
                    <a:pt x="2296" y="464"/>
                  </a:lnTo>
                  <a:lnTo>
                    <a:pt x="2275" y="440"/>
                  </a:lnTo>
                  <a:lnTo>
                    <a:pt x="2253" y="417"/>
                  </a:lnTo>
                  <a:lnTo>
                    <a:pt x="2230" y="393"/>
                  </a:lnTo>
                  <a:lnTo>
                    <a:pt x="2207" y="371"/>
                  </a:lnTo>
                  <a:lnTo>
                    <a:pt x="2183" y="350"/>
                  </a:lnTo>
                  <a:lnTo>
                    <a:pt x="2159" y="328"/>
                  </a:lnTo>
                  <a:lnTo>
                    <a:pt x="2135" y="307"/>
                  </a:lnTo>
                  <a:lnTo>
                    <a:pt x="2110" y="287"/>
                  </a:lnTo>
                  <a:lnTo>
                    <a:pt x="2084" y="267"/>
                  </a:lnTo>
                  <a:lnTo>
                    <a:pt x="2058" y="248"/>
                  </a:lnTo>
                  <a:lnTo>
                    <a:pt x="2031" y="229"/>
                  </a:lnTo>
                  <a:lnTo>
                    <a:pt x="2003" y="211"/>
                  </a:lnTo>
                  <a:lnTo>
                    <a:pt x="1976" y="195"/>
                  </a:lnTo>
                  <a:lnTo>
                    <a:pt x="1948" y="178"/>
                  </a:lnTo>
                  <a:lnTo>
                    <a:pt x="1920" y="162"/>
                  </a:lnTo>
                  <a:lnTo>
                    <a:pt x="1891" y="146"/>
                  </a:lnTo>
                  <a:lnTo>
                    <a:pt x="1862" y="132"/>
                  </a:lnTo>
                  <a:lnTo>
                    <a:pt x="1832" y="118"/>
                  </a:lnTo>
                  <a:lnTo>
                    <a:pt x="1803" y="105"/>
                  </a:lnTo>
                  <a:lnTo>
                    <a:pt x="1772" y="93"/>
                  </a:lnTo>
                  <a:lnTo>
                    <a:pt x="1741" y="81"/>
                  </a:lnTo>
                  <a:lnTo>
                    <a:pt x="1711" y="71"/>
                  </a:lnTo>
                  <a:lnTo>
                    <a:pt x="1679" y="60"/>
                  </a:lnTo>
                  <a:lnTo>
                    <a:pt x="1647" y="51"/>
                  </a:lnTo>
                  <a:lnTo>
                    <a:pt x="1615" y="43"/>
                  </a:lnTo>
                  <a:lnTo>
                    <a:pt x="1583" y="34"/>
                  </a:lnTo>
                  <a:lnTo>
                    <a:pt x="1550" y="27"/>
                  </a:lnTo>
                  <a:lnTo>
                    <a:pt x="1517" y="20"/>
                  </a:lnTo>
                  <a:lnTo>
                    <a:pt x="1484" y="15"/>
                  </a:lnTo>
                  <a:lnTo>
                    <a:pt x="1450" y="11"/>
                  </a:lnTo>
                  <a:lnTo>
                    <a:pt x="1417" y="7"/>
                  </a:lnTo>
                  <a:lnTo>
                    <a:pt x="1382" y="4"/>
                  </a:lnTo>
                  <a:lnTo>
                    <a:pt x="1348" y="1"/>
                  </a:lnTo>
                  <a:lnTo>
                    <a:pt x="1314" y="0"/>
                  </a:lnTo>
                  <a:lnTo>
                    <a:pt x="1278" y="0"/>
                  </a:lnTo>
                  <a:lnTo>
                    <a:pt x="1223" y="1"/>
                  </a:lnTo>
                  <a:lnTo>
                    <a:pt x="1167" y="4"/>
                  </a:lnTo>
                  <a:lnTo>
                    <a:pt x="1113" y="9"/>
                  </a:lnTo>
                  <a:lnTo>
                    <a:pt x="1060" y="18"/>
                  </a:lnTo>
                  <a:lnTo>
                    <a:pt x="1007" y="27"/>
                  </a:lnTo>
                  <a:lnTo>
                    <a:pt x="954" y="39"/>
                  </a:lnTo>
                  <a:lnTo>
                    <a:pt x="903" y="53"/>
                  </a:lnTo>
                  <a:lnTo>
                    <a:pt x="852" y="68"/>
                  </a:lnTo>
                  <a:lnTo>
                    <a:pt x="801" y="86"/>
                  </a:lnTo>
                  <a:lnTo>
                    <a:pt x="753" y="106"/>
                  </a:lnTo>
                  <a:lnTo>
                    <a:pt x="704" y="128"/>
                  </a:lnTo>
                  <a:lnTo>
                    <a:pt x="658" y="151"/>
                  </a:lnTo>
                  <a:lnTo>
                    <a:pt x="612" y="176"/>
                  </a:lnTo>
                  <a:lnTo>
                    <a:pt x="568" y="203"/>
                  </a:lnTo>
                  <a:lnTo>
                    <a:pt x="524" y="231"/>
                  </a:lnTo>
                  <a:lnTo>
                    <a:pt x="481" y="261"/>
                  </a:lnTo>
                  <a:lnTo>
                    <a:pt x="440" y="293"/>
                  </a:lnTo>
                  <a:lnTo>
                    <a:pt x="400" y="326"/>
                  </a:lnTo>
                  <a:lnTo>
                    <a:pt x="362" y="361"/>
                  </a:lnTo>
                  <a:lnTo>
                    <a:pt x="324" y="397"/>
                  </a:lnTo>
                  <a:lnTo>
                    <a:pt x="289" y="435"/>
                  </a:lnTo>
                  <a:lnTo>
                    <a:pt x="255" y="473"/>
                  </a:lnTo>
                  <a:lnTo>
                    <a:pt x="222" y="514"/>
                  </a:lnTo>
                  <a:lnTo>
                    <a:pt x="190" y="555"/>
                  </a:lnTo>
                  <a:lnTo>
                    <a:pt x="160" y="597"/>
                  </a:lnTo>
                  <a:lnTo>
                    <a:pt x="132" y="641"/>
                  </a:lnTo>
                  <a:lnTo>
                    <a:pt x="106" y="686"/>
                  </a:lnTo>
                  <a:lnTo>
                    <a:pt x="81" y="732"/>
                  </a:lnTo>
                  <a:lnTo>
                    <a:pt x="57" y="779"/>
                  </a:lnTo>
                  <a:lnTo>
                    <a:pt x="36" y="828"/>
                  </a:lnTo>
                  <a:lnTo>
                    <a:pt x="17" y="877"/>
                  </a:lnTo>
                  <a:lnTo>
                    <a:pt x="0" y="927"/>
                  </a:lnTo>
                  <a:lnTo>
                    <a:pt x="120" y="806"/>
                  </a:lnTo>
                  <a:lnTo>
                    <a:pt x="128" y="801"/>
                  </a:lnTo>
                  <a:lnTo>
                    <a:pt x="138" y="795"/>
                  </a:lnTo>
                  <a:lnTo>
                    <a:pt x="147" y="792"/>
                  </a:lnTo>
                  <a:lnTo>
                    <a:pt x="158" y="791"/>
                  </a:lnTo>
                  <a:lnTo>
                    <a:pt x="167" y="792"/>
                  </a:lnTo>
                  <a:lnTo>
                    <a:pt x="178" y="795"/>
                  </a:lnTo>
                  <a:lnTo>
                    <a:pt x="186" y="801"/>
                  </a:lnTo>
                  <a:lnTo>
                    <a:pt x="194" y="806"/>
                  </a:lnTo>
                  <a:lnTo>
                    <a:pt x="433" y="1045"/>
                  </a:lnTo>
                  <a:lnTo>
                    <a:pt x="446" y="1013"/>
                  </a:lnTo>
                  <a:lnTo>
                    <a:pt x="459" y="981"/>
                  </a:lnTo>
                  <a:lnTo>
                    <a:pt x="473" y="951"/>
                  </a:lnTo>
                  <a:lnTo>
                    <a:pt x="488" y="920"/>
                  </a:lnTo>
                  <a:lnTo>
                    <a:pt x="506" y="890"/>
                  </a:lnTo>
                  <a:lnTo>
                    <a:pt x="524" y="861"/>
                  </a:lnTo>
                  <a:lnTo>
                    <a:pt x="543" y="832"/>
                  </a:lnTo>
                  <a:lnTo>
                    <a:pt x="563" y="805"/>
                  </a:lnTo>
                  <a:lnTo>
                    <a:pt x="584" y="778"/>
                  </a:lnTo>
                  <a:lnTo>
                    <a:pt x="605" y="752"/>
                  </a:lnTo>
                  <a:lnTo>
                    <a:pt x="628" y="727"/>
                  </a:lnTo>
                  <a:lnTo>
                    <a:pt x="653" y="704"/>
                  </a:lnTo>
                  <a:lnTo>
                    <a:pt x="677" y="680"/>
                  </a:lnTo>
                  <a:lnTo>
                    <a:pt x="702" y="658"/>
                  </a:lnTo>
                  <a:lnTo>
                    <a:pt x="729" y="636"/>
                  </a:lnTo>
                  <a:lnTo>
                    <a:pt x="756" y="616"/>
                  </a:lnTo>
                  <a:lnTo>
                    <a:pt x="784" y="596"/>
                  </a:lnTo>
                  <a:lnTo>
                    <a:pt x="813" y="579"/>
                  </a:lnTo>
                  <a:lnTo>
                    <a:pt x="843" y="561"/>
                  </a:lnTo>
                  <a:lnTo>
                    <a:pt x="872" y="546"/>
                  </a:lnTo>
                  <a:lnTo>
                    <a:pt x="903" y="530"/>
                  </a:lnTo>
                  <a:lnTo>
                    <a:pt x="935" y="516"/>
                  </a:lnTo>
                  <a:lnTo>
                    <a:pt x="967" y="504"/>
                  </a:lnTo>
                  <a:lnTo>
                    <a:pt x="1000" y="492"/>
                  </a:lnTo>
                  <a:lnTo>
                    <a:pt x="1033" y="482"/>
                  </a:lnTo>
                  <a:lnTo>
                    <a:pt x="1066" y="473"/>
                  </a:lnTo>
                  <a:lnTo>
                    <a:pt x="1100" y="465"/>
                  </a:lnTo>
                  <a:lnTo>
                    <a:pt x="1136" y="459"/>
                  </a:lnTo>
                  <a:lnTo>
                    <a:pt x="1171" y="455"/>
                  </a:lnTo>
                  <a:lnTo>
                    <a:pt x="1206" y="451"/>
                  </a:lnTo>
                  <a:lnTo>
                    <a:pt x="1242" y="449"/>
                  </a:lnTo>
                  <a:lnTo>
                    <a:pt x="1278" y="448"/>
                  </a:lnTo>
                  <a:lnTo>
                    <a:pt x="1324" y="449"/>
                  </a:lnTo>
                  <a:lnTo>
                    <a:pt x="1371" y="452"/>
                  </a:lnTo>
                  <a:lnTo>
                    <a:pt x="1415" y="458"/>
                  </a:lnTo>
                  <a:lnTo>
                    <a:pt x="1459" y="466"/>
                  </a:lnTo>
                  <a:lnTo>
                    <a:pt x="1503" y="476"/>
                  </a:lnTo>
                  <a:lnTo>
                    <a:pt x="1545" y="489"/>
                  </a:lnTo>
                  <a:lnTo>
                    <a:pt x="1587" y="503"/>
                  </a:lnTo>
                  <a:lnTo>
                    <a:pt x="1628" y="518"/>
                  </a:lnTo>
                  <a:lnTo>
                    <a:pt x="1668" y="536"/>
                  </a:lnTo>
                  <a:lnTo>
                    <a:pt x="1706" y="556"/>
                  </a:lnTo>
                  <a:lnTo>
                    <a:pt x="1744" y="577"/>
                  </a:lnTo>
                  <a:lnTo>
                    <a:pt x="1780" y="601"/>
                  </a:lnTo>
                  <a:lnTo>
                    <a:pt x="1816" y="626"/>
                  </a:lnTo>
                  <a:lnTo>
                    <a:pt x="1850" y="653"/>
                  </a:lnTo>
                  <a:lnTo>
                    <a:pt x="1882" y="681"/>
                  </a:lnTo>
                  <a:lnTo>
                    <a:pt x="1913" y="711"/>
                  </a:lnTo>
                  <a:lnTo>
                    <a:pt x="1943" y="742"/>
                  </a:lnTo>
                  <a:lnTo>
                    <a:pt x="1970" y="775"/>
                  </a:lnTo>
                  <a:lnTo>
                    <a:pt x="1998" y="809"/>
                  </a:lnTo>
                  <a:lnTo>
                    <a:pt x="2022" y="843"/>
                  </a:lnTo>
                  <a:lnTo>
                    <a:pt x="2046" y="880"/>
                  </a:lnTo>
                  <a:lnTo>
                    <a:pt x="2067" y="917"/>
                  </a:lnTo>
                  <a:lnTo>
                    <a:pt x="2087" y="956"/>
                  </a:lnTo>
                  <a:lnTo>
                    <a:pt x="2105" y="995"/>
                  </a:lnTo>
                  <a:lnTo>
                    <a:pt x="2122" y="1037"/>
                  </a:lnTo>
                  <a:lnTo>
                    <a:pt x="2136" y="1078"/>
                  </a:lnTo>
                  <a:lnTo>
                    <a:pt x="2148" y="1121"/>
                  </a:lnTo>
                  <a:lnTo>
                    <a:pt x="2158" y="1164"/>
                  </a:lnTo>
                  <a:lnTo>
                    <a:pt x="2165" y="1208"/>
                  </a:lnTo>
                  <a:lnTo>
                    <a:pt x="2171" y="1254"/>
                  </a:lnTo>
                  <a:lnTo>
                    <a:pt x="2175" y="1299"/>
                  </a:lnTo>
                  <a:lnTo>
                    <a:pt x="2176" y="1345"/>
                  </a:lnTo>
                  <a:lnTo>
                    <a:pt x="1952" y="1345"/>
                  </a:lnTo>
                  <a:lnTo>
                    <a:pt x="2400" y="1794"/>
                  </a:lnTo>
                  <a:lnTo>
                    <a:pt x="2849" y="1345"/>
                  </a:lnTo>
                  <a:lnTo>
                    <a:pt x="2625" y="1345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b="1">
                  <a:solidFill>
                    <a:schemeClr val="tx1"/>
                  </a:solidFill>
                  <a:latin typeface="HY헤드라인M" panose="02030600000101010101" pitchFamily="18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dirty="0"/>
            </a:p>
          </p:txBody>
        </p:sp>
      </p:grpSp>
      <p:sp>
        <p:nvSpPr>
          <p:cNvPr id="53" name="WordArt 8"/>
          <p:cNvSpPr>
            <a:spLocks noChangeArrowheads="1" noChangeShapeType="1" noTextEdit="1"/>
          </p:cNvSpPr>
          <p:nvPr/>
        </p:nvSpPr>
        <p:spPr bwMode="auto">
          <a:xfrm rot="5400000">
            <a:off x="3658128" y="2343485"/>
            <a:ext cx="2218739" cy="24835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3041404"/>
              </a:avLst>
            </a:prstTxWarp>
          </a:bodyPr>
          <a:lstStyle/>
          <a:p>
            <a:pPr algn="ctr"/>
            <a:r>
              <a:rPr lang="ko-KR" altLang="en-US" sz="800" kern="10" dirty="0" smtClean="0">
                <a:solidFill>
                  <a:srgbClr val="FF0000"/>
                </a:solidFill>
                <a:ea typeface="HY헤드라인M" panose="02030600000101010101" pitchFamily="18" charset="-127"/>
              </a:rPr>
              <a:t>자동화 시스템 엔지니어링</a:t>
            </a:r>
            <a:endParaRPr lang="ko-KR" altLang="en-US" sz="800" kern="10" dirty="0">
              <a:solidFill>
                <a:srgbClr val="FF0000"/>
              </a:solidFill>
              <a:ea typeface="HY헤드라인M" panose="02030600000101010101" pitchFamily="18" charset="-127"/>
            </a:endParaRPr>
          </a:p>
        </p:txBody>
      </p:sp>
      <p:sp>
        <p:nvSpPr>
          <p:cNvPr id="55" name="WordArt 9"/>
          <p:cNvSpPr>
            <a:spLocks noChangeArrowheads="1" noChangeShapeType="1" noTextEdit="1"/>
          </p:cNvSpPr>
          <p:nvPr/>
        </p:nvSpPr>
        <p:spPr bwMode="auto">
          <a:xfrm rot="16200000">
            <a:off x="3523778" y="2596635"/>
            <a:ext cx="2146456" cy="194014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2276420"/>
              </a:avLst>
            </a:prstTxWarp>
          </a:bodyPr>
          <a:lstStyle/>
          <a:p>
            <a:pPr algn="ctr"/>
            <a:r>
              <a:rPr lang="ko-KR" altLang="en-US" sz="500" b="1" kern="10" dirty="0" smtClean="0">
                <a:solidFill>
                  <a:srgbClr val="0070C0"/>
                </a:solidFill>
                <a:latin typeface="+mn-ea"/>
                <a:cs typeface="+mn-lt"/>
              </a:rPr>
              <a:t>산업용 로봇  엔지니어링</a:t>
            </a:r>
            <a:endParaRPr lang="ko-KR" altLang="en-US" sz="500" b="1" kern="10" dirty="0">
              <a:solidFill>
                <a:srgbClr val="0070C0"/>
              </a:solidFill>
              <a:latin typeface="+mn-ea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169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94"/>
          <p:cNvSpPr/>
          <p:nvPr/>
        </p:nvSpPr>
        <p:spPr>
          <a:xfrm>
            <a:off x="437909" y="1872552"/>
            <a:ext cx="1755000" cy="268056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54" name="직사각형 94"/>
          <p:cNvSpPr/>
          <p:nvPr/>
        </p:nvSpPr>
        <p:spPr>
          <a:xfrm>
            <a:off x="437909" y="3285929"/>
            <a:ext cx="1755000" cy="1432611"/>
          </a:xfrm>
          <a:prstGeom prst="rect">
            <a:avLst/>
          </a:prstGeom>
          <a:solidFill>
            <a:srgbClr val="F2F2F2"/>
          </a:solidFill>
          <a:ln w="9525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atinLnBrk="1">
              <a:spcBef>
                <a:spcPct val="0"/>
              </a:spcBef>
              <a:defRPr/>
            </a:pP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02.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제품 라인업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sp>
        <p:nvSpPr>
          <p:cNvPr id="32" name="직사각형 116"/>
          <p:cNvSpPr/>
          <p:nvPr/>
        </p:nvSpPr>
        <p:spPr>
          <a:xfrm>
            <a:off x="2698295" y="5497650"/>
            <a:ext cx="4483306" cy="928694"/>
          </a:xfrm>
          <a:prstGeom prst="rect">
            <a:avLst/>
          </a:prstGeom>
          <a:solidFill>
            <a:srgbClr val="F2F2F2"/>
          </a:solidFill>
          <a:ln w="9525">
            <a:solidFill>
              <a:schemeClr val="accent5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8" name="그림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7763" y="4802015"/>
            <a:ext cx="474663" cy="514218"/>
          </a:xfrm>
          <a:prstGeom prst="rect">
            <a:avLst/>
          </a:prstGeom>
        </p:spPr>
      </p:pic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437909" y="1501858"/>
            <a:ext cx="1757492" cy="3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ko-KR" altLang="en-US" sz="1400" b="1" spc="-150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ysClr val="windowText" lastClr="000000"/>
                </a:solidFill>
                <a:latin typeface="맑은 고딕" pitchFamily="50" charset="-127"/>
                <a:ea typeface="맑은 고딕" pitchFamily="50" charset="-127"/>
              </a:rPr>
              <a:t>병렬  로봇</a:t>
            </a:r>
            <a:endParaRPr lang="ko-KR" altLang="en-US" sz="1400" b="1" spc="-150" dirty="0">
              <a:ln>
                <a:solidFill>
                  <a:srgbClr val="002060">
                    <a:alpha val="10000"/>
                  </a:srgbClr>
                </a:solidFill>
              </a:ln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0" name="직사각형 13"/>
          <p:cNvSpPr/>
          <p:nvPr/>
        </p:nvSpPr>
        <p:spPr>
          <a:xfrm>
            <a:off x="2730710" y="5605031"/>
            <a:ext cx="18467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1040"/>
              </a:lnSpc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  <a:defRPr/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식</a:t>
            </a:r>
            <a:r>
              <a:rPr lang="en-US" altLang="ko-KR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.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음료 제조 분야</a:t>
            </a:r>
            <a:endParaRPr lang="en-US" altLang="ko-KR" sz="11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 marL="179388" indent="-179388">
              <a:lnSpc>
                <a:spcPts val="1040"/>
              </a:lnSpc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  <a:defRPr/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디스플레이</a:t>
            </a:r>
            <a:r>
              <a:rPr lang="en-US" altLang="ko-KR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lang="ko-KR" altLang="en-US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전자 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제조 분야</a:t>
            </a:r>
            <a:endParaRPr lang="en-US" altLang="ko-KR" sz="11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 marL="179388" indent="-179388">
              <a:lnSpc>
                <a:spcPts val="1040"/>
              </a:lnSpc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  <a:defRPr/>
            </a:pPr>
            <a:r>
              <a:rPr lang="ko-KR" altLang="en-US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자동차</a:t>
            </a:r>
            <a:r>
              <a:rPr lang="en-US" altLang="ko-KR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lang="ko-KR" altLang="en-US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기계부품 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 제조 분야</a:t>
            </a:r>
            <a:endParaRPr lang="ko-KR" altLang="en-US" sz="11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46" name="직사각형 13"/>
          <p:cNvSpPr/>
          <p:nvPr/>
        </p:nvSpPr>
        <p:spPr>
          <a:xfrm>
            <a:off x="437909" y="3464781"/>
            <a:ext cx="175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r>
              <a:rPr lang="en-US" altLang="ko-KR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4</a:t>
            </a:r>
            <a:r>
              <a:rPr lang="ko-KR" altLang="en-US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축 고속 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 병렬 </a:t>
            </a:r>
            <a:r>
              <a:rPr lang="ko-KR" altLang="en-US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로봇</a:t>
            </a: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빠른 </a:t>
            </a: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Pick &amp; Place 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실현</a:t>
            </a:r>
            <a:endParaRPr lang="ko-KR" altLang="en-US" sz="11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48" name="직사각형 13"/>
          <p:cNvSpPr/>
          <p:nvPr/>
        </p:nvSpPr>
        <p:spPr>
          <a:xfrm>
            <a:off x="5129836" y="5596393"/>
            <a:ext cx="18467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1040"/>
              </a:lnSpc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  <a:defRPr/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생활 용품 제조 분야</a:t>
            </a:r>
            <a:endParaRPr lang="en-US" altLang="ko-KR" sz="11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 marL="179388" indent="-179388">
              <a:lnSpc>
                <a:spcPts val="1040"/>
              </a:lnSpc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  <a:defRPr/>
            </a:pPr>
            <a:r>
              <a:rPr lang="ko-KR" altLang="en-US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의료</a:t>
            </a:r>
            <a:r>
              <a:rPr lang="en-US" altLang="ko-KR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, </a:t>
            </a: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제약 제조 분야</a:t>
            </a:r>
            <a:endParaRPr lang="en-US" altLang="ko-KR" sz="11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 marL="179388" indent="-179388">
              <a:lnSpc>
                <a:spcPts val="1040"/>
              </a:lnSpc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  <a:defRPr/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비전 검사  분야</a:t>
            </a:r>
            <a:endParaRPr lang="ko-KR" altLang="en-US" sz="11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</p:txBody>
      </p:sp>
      <p:pic>
        <p:nvPicPr>
          <p:cNvPr id="49" name="Picture 2" descr="Quattro s650HS_USDA_sm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53" y="1928606"/>
            <a:ext cx="1625215" cy="135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직사각형 94"/>
          <p:cNvSpPr/>
          <p:nvPr/>
        </p:nvSpPr>
        <p:spPr>
          <a:xfrm>
            <a:off x="2250953" y="1872552"/>
            <a:ext cx="1755000" cy="268056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66" name="직사각형 94"/>
          <p:cNvSpPr/>
          <p:nvPr/>
        </p:nvSpPr>
        <p:spPr>
          <a:xfrm>
            <a:off x="2250953" y="3285929"/>
            <a:ext cx="1755000" cy="1432611"/>
          </a:xfrm>
          <a:prstGeom prst="rect">
            <a:avLst/>
          </a:prstGeom>
          <a:solidFill>
            <a:srgbClr val="F2F2F2"/>
          </a:solidFill>
          <a:ln w="9525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2250953" y="1501858"/>
            <a:ext cx="1757492" cy="3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ko-KR" altLang="en-US" sz="1400" b="1" spc="-150" dirty="0" err="1" smtClean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ysClr val="windowText" lastClr="000000"/>
                </a:solidFill>
                <a:latin typeface="맑은 고딕" pitchFamily="50" charset="-127"/>
                <a:ea typeface="맑은 고딕" pitchFamily="50" charset="-127"/>
              </a:rPr>
              <a:t>스카라</a:t>
            </a:r>
            <a:r>
              <a:rPr lang="ko-KR" altLang="en-US" sz="1400" b="1" spc="-150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ysClr val="windowText" lastClr="000000"/>
                </a:solidFill>
                <a:latin typeface="맑은 고딕" pitchFamily="50" charset="-127"/>
                <a:ea typeface="맑은 고딕" pitchFamily="50" charset="-127"/>
              </a:rPr>
              <a:t>  로봇</a:t>
            </a:r>
            <a:endParaRPr lang="ko-KR" altLang="en-US" sz="1400" b="1" spc="-150" dirty="0">
              <a:ln>
                <a:solidFill>
                  <a:srgbClr val="002060">
                    <a:alpha val="10000"/>
                  </a:srgbClr>
                </a:solidFill>
              </a:ln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8" name="직사각형 13"/>
          <p:cNvSpPr/>
          <p:nvPr/>
        </p:nvSpPr>
        <p:spPr>
          <a:xfrm>
            <a:off x="2250953" y="3464781"/>
            <a:ext cx="181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r>
              <a:rPr lang="en-US" altLang="ko-KR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4</a:t>
            </a:r>
            <a:r>
              <a:rPr lang="ko-KR" altLang="en-US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축 </a:t>
            </a:r>
            <a:r>
              <a:rPr lang="ko-KR" altLang="en-US" sz="1100" spc="-150" dirty="0" err="1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스카라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 로봇</a:t>
            </a:r>
            <a:endParaRPr lang="ko-KR" altLang="en-US" sz="11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용도에 따른 다양한 라인업 </a:t>
            </a:r>
            <a:endParaRPr lang="ko-KR" altLang="en-US" sz="11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70" name="직사각형 94"/>
          <p:cNvSpPr/>
          <p:nvPr/>
        </p:nvSpPr>
        <p:spPr>
          <a:xfrm>
            <a:off x="4063997" y="1872552"/>
            <a:ext cx="1755000" cy="268056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71" name="직사각형 94"/>
          <p:cNvSpPr/>
          <p:nvPr/>
        </p:nvSpPr>
        <p:spPr>
          <a:xfrm>
            <a:off x="4063997" y="3285929"/>
            <a:ext cx="1755000" cy="1432611"/>
          </a:xfrm>
          <a:prstGeom prst="rect">
            <a:avLst/>
          </a:prstGeom>
          <a:solidFill>
            <a:srgbClr val="F2F2F2"/>
          </a:solidFill>
          <a:ln w="9525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72" name="Rectangle 4"/>
          <p:cNvSpPr>
            <a:spLocks noChangeArrowheads="1"/>
          </p:cNvSpPr>
          <p:nvPr/>
        </p:nvSpPr>
        <p:spPr bwMode="auto">
          <a:xfrm>
            <a:off x="4063997" y="1501858"/>
            <a:ext cx="1757492" cy="3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ko-KR" altLang="en-US" sz="1400" b="1" spc="-150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ysClr val="windowText" lastClr="000000"/>
                </a:solidFill>
                <a:latin typeface="맑은 고딕" pitchFamily="50" charset="-127"/>
                <a:ea typeface="맑은 고딕" pitchFamily="50" charset="-127"/>
              </a:rPr>
              <a:t>수직 </a:t>
            </a:r>
            <a:r>
              <a:rPr lang="ko-KR" altLang="en-US" sz="1400" b="1" spc="-150" dirty="0" err="1" smtClean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ysClr val="windowText" lastClr="000000"/>
                </a:solidFill>
                <a:latin typeface="맑은 고딕" pitchFamily="50" charset="-127"/>
                <a:ea typeface="맑은 고딕" pitchFamily="50" charset="-127"/>
              </a:rPr>
              <a:t>다관절</a:t>
            </a:r>
            <a:r>
              <a:rPr lang="ko-KR" altLang="en-US" sz="1400" b="1" spc="-150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ysClr val="windowText" lastClr="000000"/>
                </a:solidFill>
                <a:latin typeface="맑은 고딕" pitchFamily="50" charset="-127"/>
                <a:ea typeface="맑은 고딕" pitchFamily="50" charset="-127"/>
              </a:rPr>
              <a:t>  로봇</a:t>
            </a:r>
            <a:endParaRPr lang="ko-KR" altLang="en-US" sz="1400" b="1" spc="-150" dirty="0">
              <a:ln>
                <a:solidFill>
                  <a:srgbClr val="002060">
                    <a:alpha val="10000"/>
                  </a:srgbClr>
                </a:solidFill>
              </a:ln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3" name="직사각형 13"/>
          <p:cNvSpPr/>
          <p:nvPr/>
        </p:nvSpPr>
        <p:spPr>
          <a:xfrm>
            <a:off x="4063997" y="3464781"/>
            <a:ext cx="17550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r>
              <a:rPr lang="en-US" altLang="ko-KR" sz="1100" spc="-150" dirty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4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축  </a:t>
            </a:r>
            <a:r>
              <a:rPr lang="ko-KR" altLang="en-US" sz="1100" spc="-150" dirty="0" err="1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팔레타이징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 로봇 </a:t>
            </a:r>
            <a:endParaRPr lang="en-US" altLang="ko-KR" sz="1100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6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축 </a:t>
            </a:r>
            <a:r>
              <a:rPr lang="ko-KR" altLang="en-US" sz="1100" spc="-150" dirty="0" err="1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수직다관절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 로봇</a:t>
            </a:r>
            <a:endParaRPr lang="en-US" altLang="ko-KR" sz="1100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범용 로봇 다양한 라인업</a:t>
            </a:r>
            <a:endParaRPr lang="ko-KR" altLang="en-US" sz="11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75" name="직사각형 94"/>
          <p:cNvSpPr/>
          <p:nvPr/>
        </p:nvSpPr>
        <p:spPr>
          <a:xfrm>
            <a:off x="5877041" y="1872552"/>
            <a:ext cx="1755000" cy="268056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76" name="직사각형 94"/>
          <p:cNvSpPr/>
          <p:nvPr/>
        </p:nvSpPr>
        <p:spPr>
          <a:xfrm>
            <a:off x="5877041" y="3285929"/>
            <a:ext cx="1755000" cy="1432610"/>
          </a:xfrm>
          <a:prstGeom prst="rect">
            <a:avLst/>
          </a:prstGeom>
          <a:solidFill>
            <a:srgbClr val="F2F2F2"/>
          </a:solidFill>
          <a:ln w="9525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77" name="Rectangle 4"/>
          <p:cNvSpPr>
            <a:spLocks noChangeArrowheads="1"/>
          </p:cNvSpPr>
          <p:nvPr/>
        </p:nvSpPr>
        <p:spPr bwMode="auto">
          <a:xfrm>
            <a:off x="5877041" y="1501858"/>
            <a:ext cx="1757492" cy="3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ko-KR" altLang="en-US" sz="1400" b="1" spc="-150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ysClr val="windowText" lastClr="000000"/>
                </a:solidFill>
                <a:latin typeface="맑은 고딕" pitchFamily="50" charset="-127"/>
                <a:ea typeface="맑은 고딕" pitchFamily="50" charset="-127"/>
              </a:rPr>
              <a:t>협업 로봇</a:t>
            </a:r>
            <a:endParaRPr lang="ko-KR" altLang="en-US" sz="1400" b="1" spc="-150" dirty="0">
              <a:ln>
                <a:solidFill>
                  <a:srgbClr val="002060">
                    <a:alpha val="10000"/>
                  </a:srgbClr>
                </a:solidFill>
              </a:ln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8" name="직사각형 13"/>
          <p:cNvSpPr/>
          <p:nvPr/>
        </p:nvSpPr>
        <p:spPr>
          <a:xfrm>
            <a:off x="5877041" y="3464781"/>
            <a:ext cx="17550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인간과 공존 작업 </a:t>
            </a:r>
            <a:endParaRPr lang="en-US" altLang="ko-KR" sz="1100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2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암  </a:t>
            </a: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1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제어기</a:t>
            </a:r>
            <a:endParaRPr lang="en-US" altLang="ko-KR" sz="1100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간단한 설치</a:t>
            </a:r>
            <a:endParaRPr lang="en-US" altLang="ko-KR" sz="1100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r>
              <a:rPr lang="en-US" altLang="ko-KR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2</a:t>
            </a: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가지 타입 구성</a:t>
            </a:r>
            <a:endParaRPr lang="en-US" altLang="ko-KR" sz="1100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endParaRPr lang="ko-KR" altLang="en-US" sz="11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80" name="직사각형 94"/>
          <p:cNvSpPr/>
          <p:nvPr/>
        </p:nvSpPr>
        <p:spPr>
          <a:xfrm>
            <a:off x="7690085" y="1872551"/>
            <a:ext cx="1755000" cy="268056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81" name="직사각형 94"/>
          <p:cNvSpPr/>
          <p:nvPr/>
        </p:nvSpPr>
        <p:spPr>
          <a:xfrm>
            <a:off x="7690085" y="3285928"/>
            <a:ext cx="1755000" cy="1432611"/>
          </a:xfrm>
          <a:prstGeom prst="rect">
            <a:avLst/>
          </a:prstGeom>
          <a:solidFill>
            <a:srgbClr val="F2F2F2"/>
          </a:solidFill>
          <a:ln w="9525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ysClr val="windowText" lastClr="000000"/>
              </a:solidFill>
            </a:endParaRPr>
          </a:p>
        </p:txBody>
      </p:sp>
      <p:sp>
        <p:nvSpPr>
          <p:cNvPr id="82" name="Rectangle 4"/>
          <p:cNvSpPr>
            <a:spLocks noChangeArrowheads="1"/>
          </p:cNvSpPr>
          <p:nvPr/>
        </p:nvSpPr>
        <p:spPr bwMode="auto">
          <a:xfrm>
            <a:off x="7690585" y="1501857"/>
            <a:ext cx="1756992" cy="3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ko-KR" altLang="en-US" sz="1400" b="1" spc="-150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solidFill>
                  <a:sysClr val="windowText" lastClr="000000"/>
                </a:solidFill>
                <a:latin typeface="맑은 고딕" pitchFamily="50" charset="-127"/>
                <a:ea typeface="맑은 고딕" pitchFamily="50" charset="-127"/>
              </a:rPr>
              <a:t>비전 시스템</a:t>
            </a:r>
            <a:endParaRPr lang="ko-KR" altLang="en-US" sz="1400" b="1" spc="-150" dirty="0">
              <a:ln>
                <a:solidFill>
                  <a:srgbClr val="002060">
                    <a:alpha val="10000"/>
                  </a:srgbClr>
                </a:solidFill>
              </a:ln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3" name="직사각형 13"/>
          <p:cNvSpPr/>
          <p:nvPr/>
        </p:nvSpPr>
        <p:spPr>
          <a:xfrm>
            <a:off x="7690085" y="3464780"/>
            <a:ext cx="175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로봇  및 비전 연동 시스템</a:t>
            </a:r>
            <a:endParaRPr lang="en-US" altLang="ko-KR" sz="1100" spc="-150" dirty="0" smtClean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  <a:p>
            <a:pPr marL="179388" indent="-179388">
              <a:spcAft>
                <a:spcPts val="1200"/>
              </a:spcAft>
              <a:buClr>
                <a:srgbClr val="00549E"/>
              </a:buClr>
              <a:buSzPct val="100000"/>
              <a:buBlip>
                <a:blip r:embed="rId4"/>
              </a:buBlip>
            </a:pPr>
            <a:r>
              <a:rPr lang="ko-KR" altLang="en-US" sz="1100" spc="-150" dirty="0" smtClean="0">
                <a:ln>
                  <a:solidFill>
                    <a:schemeClr val="tx1">
                      <a:lumMod val="85000"/>
                      <a:lumOff val="15000"/>
                      <a:alpha val="10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돋움" pitchFamily="50" charset="-127"/>
                <a:ea typeface="돋움" pitchFamily="50" charset="-127"/>
              </a:rPr>
              <a:t>검사용 비전 시스템</a:t>
            </a:r>
            <a:endParaRPr lang="ko-KR" altLang="en-US" sz="1100" spc="-150" dirty="0">
              <a:ln>
                <a:solidFill>
                  <a:schemeClr val="tx1">
                    <a:lumMod val="85000"/>
                    <a:lumOff val="15000"/>
                    <a:alpha val="10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돋움" pitchFamily="50" charset="-127"/>
              <a:ea typeface="돋움" pitchFamily="50" charset="-127"/>
            </a:endParaRPr>
          </a:p>
        </p:txBody>
      </p:sp>
      <p:pic>
        <p:nvPicPr>
          <p:cNvPr id="85" name="Picture 2" descr="http://www.robothalloffame.org/inductees/06inductees/scar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995" y="2016180"/>
            <a:ext cx="1359390" cy="11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05" y="1925852"/>
            <a:ext cx="926637" cy="129853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57" y="1942087"/>
            <a:ext cx="1049709" cy="128229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r="6235" b="19641"/>
          <a:stretch/>
        </p:blipFill>
        <p:spPr>
          <a:xfrm>
            <a:off x="7734237" y="2068114"/>
            <a:ext cx="1667259" cy="105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28931"/>
              </p:ext>
            </p:extLst>
          </p:nvPr>
        </p:nvGraphicFramePr>
        <p:xfrm>
          <a:off x="2813080" y="1486633"/>
          <a:ext cx="2983874" cy="2572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689"/>
                <a:gridCol w="1522185"/>
              </a:tblGrid>
              <a:tr h="309064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200" b="1" kern="0" spc="0" dirty="0" smtClean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병렬 로봇</a:t>
                      </a:r>
                      <a:endParaRPr kumimoji="1" lang="ko-KR" altLang="en-US" sz="1200" b="1" kern="0" spc="0" dirty="0">
                        <a:solidFill>
                          <a:schemeClr val="bg1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dirty="0"/>
                    </a:p>
                  </a:txBody>
                  <a:tcPr/>
                </a:tc>
              </a:tr>
              <a:tr h="3388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구분</a:t>
                      </a:r>
                      <a:endParaRPr kumimoji="1" lang="ko-KR" altLang="en-US" sz="1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err="1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수평형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ko-KR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</a:tr>
              <a:tr h="3849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모델명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/>
                        <a:t>ATOM-1400</a:t>
                      </a:r>
                      <a:endParaRPr lang="ko-KR" altLang="en-US" sz="1100" dirty="0"/>
                    </a:p>
                  </a:txBody>
                  <a:tcPr marL="16773" marR="16773" marT="16773" marB="16773" anchor="ctr"/>
                </a:tc>
              </a:tr>
              <a:tr h="3849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자유도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/>
                        <a:t>4</a:t>
                      </a:r>
                      <a:r>
                        <a:rPr lang="ko-KR" altLang="en-US" sz="1100" dirty="0" smtClean="0"/>
                        <a:t>축</a:t>
                      </a:r>
                      <a:endParaRPr lang="ko-KR" altLang="en-US" sz="1100" dirty="0"/>
                    </a:p>
                  </a:txBody>
                  <a:tcPr marL="16773" marR="16773" marT="16773" marB="16773" anchor="ctr"/>
                </a:tc>
              </a:tr>
              <a:tr h="3849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err="1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가반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하중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/>
                        <a:t>6kg</a:t>
                      </a:r>
                      <a:endParaRPr lang="ko-KR" altLang="en-US" sz="1100" dirty="0"/>
                    </a:p>
                  </a:txBody>
                  <a:tcPr marL="16773" marR="16773" marT="16773" marB="16773" anchor="ctr"/>
                </a:tc>
              </a:tr>
              <a:tr h="3849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작업 영역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/>
                        <a:t>1400mm</a:t>
                      </a:r>
                      <a:endParaRPr lang="ko-KR" altLang="en-US" sz="1100" dirty="0"/>
                    </a:p>
                  </a:txBody>
                  <a:tcPr marL="16773" marR="16773" marT="16773" marB="16773" anchor="ctr"/>
                </a:tc>
              </a:tr>
              <a:tr h="3849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반복정밀도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/>
                        <a:t>±0.1mm</a:t>
                      </a:r>
                      <a:endParaRPr lang="ko-KR" altLang="en-US" sz="1100" dirty="0" smtClean="0"/>
                    </a:p>
                    <a:p>
                      <a:pPr algn="ctr"/>
                      <a:endParaRPr lang="ko-KR" altLang="en-US" sz="1100" dirty="0"/>
                    </a:p>
                  </a:txBody>
                  <a:tcPr marL="16773" marR="16773" marT="16773" marB="16773" anchor="ctr"/>
                </a:tc>
              </a:tr>
            </a:tbl>
          </a:graphicData>
        </a:graphic>
      </p:graphicFrame>
      <p:sp>
        <p:nvSpPr>
          <p:cNvPr id="8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atinLnBrk="1">
              <a:spcBef>
                <a:spcPct val="0"/>
              </a:spcBef>
              <a:defRPr/>
            </a:pP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03.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산업용 로봇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41579" y="1434075"/>
            <a:ext cx="1984780" cy="220792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300" b="1" spc="-150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41382" y="1423451"/>
            <a:ext cx="1984780" cy="2341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dirty="0" smtClean="0">
                <a:ln>
                  <a:solidFill>
                    <a:prstClr val="white">
                      <a:alpha val="10000"/>
                    </a:prstClr>
                  </a:solidFill>
                </a:ln>
                <a:solidFill>
                  <a:schemeClr val="tx1"/>
                </a:solidFill>
                <a:latin typeface="+mn-ea"/>
              </a:rPr>
              <a:t>ATOM-1400</a:t>
            </a:r>
            <a:endParaRPr lang="ko-KR" altLang="en-US" sz="1300" b="1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71562" y="4198482"/>
            <a:ext cx="5656538" cy="2295626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1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1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1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High Speed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Robots</a:t>
            </a:r>
          </a:p>
          <a:p>
            <a:pPr marL="457200" lvl="1" indent="-457200">
              <a:buNone/>
            </a:pPr>
            <a:r>
              <a:rPr lang="en-US" altLang="ko-KR" sz="1000" dirty="0" smtClean="0">
                <a:latin typeface="+mj-ea"/>
                <a:ea typeface="+mj-ea"/>
              </a:rPr>
              <a:t>    - Cycle Time : 160cycle/min (25*300*25)</a:t>
            </a:r>
          </a:p>
          <a:p>
            <a:pPr marL="457200" lvl="1" indent="-457200">
              <a:buNone/>
            </a:pPr>
            <a:endParaRPr lang="en-US" altLang="ko-KR" sz="1000" dirty="0" smtClean="0">
              <a:latin typeface="+mj-ea"/>
              <a:ea typeface="+mj-ea"/>
            </a:endParaRPr>
          </a:p>
          <a:p>
            <a:pPr marL="457200" lvl="1" indent="-457200">
              <a:buFont typeface="Wingdings" panose="05000000000000000000" pitchFamily="2" charset="2"/>
              <a:buChar char="ü"/>
            </a:pPr>
            <a:r>
              <a:rPr lang="en-US" altLang="ko-KR" sz="2000" b="1" dirty="0" smtClean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Conveyor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Tracking</a:t>
            </a:r>
          </a:p>
          <a:p>
            <a:pPr marL="457200" lvl="1" indent="-457200">
              <a:buNone/>
            </a:pPr>
            <a:r>
              <a:rPr lang="en-US" altLang="ko-KR" sz="1600" dirty="0">
                <a:latin typeface="+mj-ea"/>
              </a:rPr>
              <a:t> </a:t>
            </a:r>
            <a:r>
              <a:rPr lang="en-US" altLang="ko-KR" sz="1600" dirty="0" smtClean="0">
                <a:latin typeface="+mj-ea"/>
              </a:rPr>
              <a:t> 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</a:rPr>
              <a:t>컨베이어 </a:t>
            </a:r>
            <a:r>
              <a:rPr lang="ko-KR" altLang="en-US" sz="1000" dirty="0" err="1" smtClean="0">
                <a:solidFill>
                  <a:srgbClr val="000000"/>
                </a:solidFill>
                <a:latin typeface="+mj-ea"/>
              </a:rPr>
              <a:t>트레킹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</a:rPr>
              <a:t> 기능이 특화되어 있어 제품 동선을 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</a:rPr>
              <a:t>유연하게 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</a:rPr>
              <a:t>구성 가능</a:t>
            </a:r>
            <a:endParaRPr lang="en-US" altLang="ko-KR" sz="1000" dirty="0">
              <a:solidFill>
                <a:srgbClr val="000000"/>
              </a:solidFill>
              <a:latin typeface="+mj-ea"/>
            </a:endParaRPr>
          </a:p>
          <a:p>
            <a:pPr marL="457200" lvl="1" indent="-457200">
              <a:buFont typeface="Wingdings" panose="05000000000000000000" pitchFamily="2" charset="2"/>
              <a:buChar char="ü"/>
            </a:pPr>
            <a:r>
              <a:rPr lang="en-US" altLang="ko-KR" sz="2000" b="1" dirty="0" smtClean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Ease-of-Use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Software</a:t>
            </a:r>
          </a:p>
          <a:p>
            <a:pPr marL="457200" lvl="1" indent="-457200">
              <a:buNone/>
            </a:pPr>
            <a:r>
              <a:rPr lang="en-US" altLang="ko-KR" sz="1600" dirty="0">
                <a:latin typeface="+mj-ea"/>
                <a:ea typeface="+mj-ea"/>
              </a:rPr>
              <a:t> </a:t>
            </a:r>
            <a:r>
              <a:rPr lang="en-US" altLang="ko-KR" sz="1600" dirty="0" smtClean="0">
                <a:latin typeface="+mj-ea"/>
                <a:ea typeface="+mj-ea"/>
              </a:rPr>
              <a:t> </a:t>
            </a:r>
            <a:r>
              <a:rPr lang="ko-KR" altLang="en-US" sz="1000" dirty="0">
                <a:solidFill>
                  <a:srgbClr val="000000"/>
                </a:solidFill>
                <a:latin typeface="+mj-ea"/>
              </a:rPr>
              <a:t>직관적인 </a:t>
            </a:r>
            <a:r>
              <a:rPr lang="en-US" altLang="ko-KR" sz="1000" dirty="0">
                <a:solidFill>
                  <a:srgbClr val="000000"/>
                </a:solidFill>
                <a:latin typeface="+mj-ea"/>
              </a:rPr>
              <a:t>GUI 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</a:rPr>
              <a:t>기반의 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  <a:ea typeface="+mj-ea"/>
              </a:rPr>
              <a:t>국내 개발 병렬 로봇 제어기</a:t>
            </a:r>
            <a:endParaRPr lang="en-US" altLang="ko-KR" sz="1050" dirty="0">
              <a:solidFill>
                <a:srgbClr val="000000"/>
              </a:solidFill>
              <a:latin typeface="돋움체" pitchFamily="49" charset="-127"/>
              <a:ea typeface="돋움체" pitchFamily="49" charset="-127"/>
            </a:endParaRPr>
          </a:p>
          <a:p>
            <a:pPr marL="457200" lvl="1" indent="-457200">
              <a:buNone/>
            </a:pPr>
            <a:endParaRPr lang="en-US" altLang="ko-KR" sz="1000" dirty="0">
              <a:latin typeface="+mn-ea"/>
            </a:endParaRPr>
          </a:p>
          <a:p>
            <a:pPr marL="285750" indent="-285750">
              <a:buNone/>
            </a:pPr>
            <a:endParaRPr lang="en-US" altLang="ko-KR" sz="1000" dirty="0" smtClean="0">
              <a:latin typeface="+mn-ea"/>
            </a:endParaRPr>
          </a:p>
          <a:p>
            <a:pPr marL="285750" indent="-285750">
              <a:buNone/>
            </a:pPr>
            <a:endParaRPr lang="en-US" altLang="ko-KR" sz="1000" dirty="0" smtClean="0">
              <a:latin typeface="+mn-ea"/>
            </a:endParaRP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           </a:t>
            </a:r>
          </a:p>
          <a:p>
            <a:pPr marL="285750" indent="-285750">
              <a:buNone/>
            </a:pPr>
            <a:endParaRPr lang="en-US" altLang="ko-KR" sz="1300" dirty="0" smtClean="0">
              <a:latin typeface="+mn-ea"/>
            </a:endParaRP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</a:t>
            </a: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 </a:t>
            </a:r>
          </a:p>
          <a:p>
            <a:pPr marL="285750" indent="-285750">
              <a:buNone/>
            </a:pPr>
            <a:endParaRPr lang="en-US" altLang="ko-KR" sz="1300" dirty="0" smtClean="0">
              <a:latin typeface="+mn-ea"/>
            </a:endParaRPr>
          </a:p>
          <a:p>
            <a:pPr marL="457200" lvl="1" indent="-457200">
              <a:buNone/>
            </a:pPr>
            <a:endParaRPr lang="en-US" altLang="en-US" sz="1300" dirty="0" smtClean="0">
              <a:latin typeface="+mn-ea"/>
            </a:endParaRPr>
          </a:p>
          <a:p>
            <a:pPr marL="457200" lvl="1" indent="-457200">
              <a:buNone/>
            </a:pPr>
            <a:endParaRPr lang="en-US" altLang="ko-KR" sz="1400" dirty="0" smtClean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75" y="1504041"/>
            <a:ext cx="3471755" cy="34049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7" t="8056" r="25871" b="3045"/>
          <a:stretch/>
        </p:blipFill>
        <p:spPr>
          <a:xfrm>
            <a:off x="522512" y="1763289"/>
            <a:ext cx="1822350" cy="177875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3" b="13080"/>
          <a:stretch/>
        </p:blipFill>
        <p:spPr>
          <a:xfrm>
            <a:off x="1521431" y="3333750"/>
            <a:ext cx="860755" cy="25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40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441579" y="1434075"/>
            <a:ext cx="1984780" cy="220792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300" b="1" spc="-150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atinLnBrk="1">
              <a:spcBef>
                <a:spcPct val="0"/>
              </a:spcBef>
              <a:defRPr/>
            </a:pP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03.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산업용 로봇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62145"/>
              </p:ext>
            </p:extLst>
          </p:nvPr>
        </p:nvGraphicFramePr>
        <p:xfrm>
          <a:off x="2737664" y="1439499"/>
          <a:ext cx="2983874" cy="2105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689"/>
                <a:gridCol w="1522185"/>
              </a:tblGrid>
              <a:tr h="396049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200" b="1" kern="0" spc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병렬 로봇 </a:t>
                      </a:r>
                      <a:r>
                        <a:rPr kumimoji="1" lang="en-US" altLang="ko-KR" sz="1200" b="1" kern="0" spc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(S650H Quattro)</a:t>
                      </a:r>
                      <a:endParaRPr kumimoji="1" lang="ko-KR" altLang="en-US" sz="1200" b="1" kern="0" spc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dirty="0"/>
                    </a:p>
                  </a:txBody>
                  <a:tcPr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dirty="0" smtClean="0">
                          <a:solidFill>
                            <a:schemeClr val="lt1"/>
                          </a:solidFill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  <a:endParaRPr kumimoji="1" lang="ko-KR" altLang="en-US" sz="11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err="1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수평형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ko-KR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자유도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축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err="1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가반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중량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6kg (P30: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15kg)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작업 영역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1300mm (500mm)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반복 정밀도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±0.1mm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본체 중량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117kg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0" y="1608055"/>
            <a:ext cx="1975352" cy="1975352"/>
          </a:xfrm>
          <a:prstGeom prst="rect">
            <a:avLst/>
          </a:prstGeom>
          <a:ln>
            <a:noFill/>
          </a:ln>
        </p:spPr>
      </p:pic>
      <p:sp>
        <p:nvSpPr>
          <p:cNvPr id="10" name="직사각형 9"/>
          <p:cNvSpPr/>
          <p:nvPr/>
        </p:nvSpPr>
        <p:spPr>
          <a:xfrm>
            <a:off x="441382" y="1423451"/>
            <a:ext cx="1984780" cy="2341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dirty="0" smtClean="0">
                <a:ln>
                  <a:solidFill>
                    <a:prstClr val="white">
                      <a:alpha val="10000"/>
                    </a:prstClr>
                  </a:solidFill>
                </a:ln>
                <a:solidFill>
                  <a:schemeClr val="tx1"/>
                </a:solidFill>
                <a:latin typeface="+mn-ea"/>
              </a:rPr>
              <a:t>QUATTRO</a:t>
            </a:r>
            <a:endParaRPr lang="ko-KR" altLang="en-US" sz="1300" b="1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62" y="3203957"/>
            <a:ext cx="723900" cy="438047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431954" y="4059169"/>
            <a:ext cx="1984780" cy="2341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dirty="0" smtClean="0">
                <a:ln>
                  <a:solidFill>
                    <a:prstClr val="white">
                      <a:alpha val="10000"/>
                    </a:prstClr>
                  </a:solidFill>
                </a:ln>
                <a:solidFill>
                  <a:schemeClr val="tx1"/>
                </a:solidFill>
                <a:latin typeface="+mn-ea"/>
              </a:rPr>
              <a:t>HORNET</a:t>
            </a:r>
            <a:endParaRPr lang="ko-KR" altLang="en-US" sz="1300" b="1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31954" y="4060168"/>
            <a:ext cx="1984780" cy="220792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300" b="1" spc="-150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6" y="4336043"/>
            <a:ext cx="1722655" cy="172265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34" y="5839675"/>
            <a:ext cx="723900" cy="438047"/>
          </a:xfrm>
          <a:prstGeom prst="rect">
            <a:avLst/>
          </a:prstGeom>
        </p:spPr>
      </p:pic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077458"/>
              </p:ext>
            </p:extLst>
          </p:nvPr>
        </p:nvGraphicFramePr>
        <p:xfrm>
          <a:off x="2745685" y="4059169"/>
          <a:ext cx="2983874" cy="2105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689"/>
                <a:gridCol w="1522185"/>
              </a:tblGrid>
              <a:tr h="396049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200" b="1" kern="0" spc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병렬 로봇 </a:t>
                      </a:r>
                      <a:r>
                        <a:rPr kumimoji="1" lang="en-US" altLang="ko-KR" sz="1200" b="1" kern="0" spc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(Hornet 565)</a:t>
                      </a:r>
                      <a:endParaRPr kumimoji="1" lang="ko-KR" altLang="en-US" sz="1200" b="1" kern="0" spc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dirty="0"/>
                    </a:p>
                  </a:txBody>
                  <a:tcPr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dirty="0" smtClean="0">
                          <a:solidFill>
                            <a:schemeClr val="lt1"/>
                          </a:solidFill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  <a:endParaRPr kumimoji="1" lang="ko-KR" altLang="en-US" sz="11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err="1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수평형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ko-KR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자유도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축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err="1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가반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중량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3kg (3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축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: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8kg)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작업 영역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1130mm (420mm)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반복 정밀도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±0.1mm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본체 중량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52kg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</a:tbl>
          </a:graphicData>
        </a:graphic>
      </p:graphicFrame>
      <p:sp>
        <p:nvSpPr>
          <p:cNvPr id="21" name="Content Placeholder 2"/>
          <p:cNvSpPr txBox="1">
            <a:spLocks/>
          </p:cNvSpPr>
          <p:nvPr/>
        </p:nvSpPr>
        <p:spPr>
          <a:xfrm>
            <a:off x="6011068" y="1410161"/>
            <a:ext cx="3604570" cy="4867562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1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1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1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High Speed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Robots</a:t>
            </a:r>
          </a:p>
          <a:p>
            <a:pPr marL="457200" lvl="1" indent="-457200">
              <a:buNone/>
            </a:pPr>
            <a:r>
              <a:rPr lang="en-US" altLang="ko-KR" sz="1000" b="1" dirty="0" smtClean="0">
                <a:latin typeface="+mn-ea"/>
              </a:rPr>
              <a:t>   </a:t>
            </a:r>
            <a:r>
              <a:rPr lang="en-US" altLang="ko-KR" sz="1000" dirty="0" smtClean="0">
                <a:latin typeface="+mn-ea"/>
              </a:rPr>
              <a:t>4</a:t>
            </a:r>
            <a:r>
              <a:rPr lang="ko-KR" altLang="en-US" sz="1000" dirty="0" smtClean="0">
                <a:latin typeface="+mn-ea"/>
              </a:rPr>
              <a:t>축 </a:t>
            </a:r>
            <a:r>
              <a:rPr lang="en-US" altLang="ko-KR" sz="1000" dirty="0" smtClean="0">
                <a:latin typeface="+mn-ea"/>
              </a:rPr>
              <a:t>Arm</a:t>
            </a:r>
            <a:r>
              <a:rPr lang="ko-KR" altLang="en-US" sz="1000" dirty="0" smtClean="0">
                <a:latin typeface="+mn-ea"/>
              </a:rPr>
              <a:t>에서 로봇에 동작부하를 균일하게 분산 </a:t>
            </a:r>
            <a:r>
              <a:rPr lang="en-US" altLang="ko-KR" sz="1000" dirty="0" smtClean="0">
                <a:latin typeface="+mn-ea"/>
              </a:rPr>
              <a:t>,</a:t>
            </a:r>
            <a:r>
              <a:rPr lang="ko-KR" altLang="en-US" sz="1000" dirty="0" smtClean="0">
                <a:latin typeface="+mn-ea"/>
              </a:rPr>
              <a:t>빠르고</a:t>
            </a:r>
            <a:endParaRPr lang="en-US" altLang="ko-KR" sz="1000" dirty="0" smtClean="0">
              <a:latin typeface="+mn-ea"/>
            </a:endParaRPr>
          </a:p>
          <a:p>
            <a:pPr marL="457200" lvl="1" indent="-457200">
              <a:buNone/>
            </a:pPr>
            <a:r>
              <a:rPr lang="en-US" altLang="ko-KR" sz="1000" dirty="0" smtClean="0">
                <a:latin typeface="+mn-ea"/>
              </a:rPr>
              <a:t>   </a:t>
            </a:r>
            <a:r>
              <a:rPr lang="ko-KR" altLang="en-US" sz="1000" dirty="0" smtClean="0">
                <a:latin typeface="+mn-ea"/>
              </a:rPr>
              <a:t>정확한 운송과 조립 실현가능</a:t>
            </a:r>
            <a:endParaRPr lang="en-US" altLang="ko-KR" sz="1000" dirty="0" smtClean="0">
              <a:latin typeface="+mn-ea"/>
            </a:endParaRPr>
          </a:p>
          <a:p>
            <a:pPr marL="457200" lvl="1" indent="-457200">
              <a:buNone/>
            </a:pPr>
            <a:endParaRPr lang="en-US" altLang="en-US" sz="1000" dirty="0" smtClean="0">
              <a:latin typeface="+mn-ea"/>
            </a:endParaRPr>
          </a:p>
          <a:p>
            <a:pPr marL="285750" indent="-285750">
              <a:buNone/>
            </a:pPr>
            <a:r>
              <a:rPr lang="ko-KR" altLang="en-US" sz="1000" dirty="0" smtClean="0">
                <a:latin typeface="+mn-ea"/>
              </a:rPr>
              <a:t>     </a:t>
            </a:r>
            <a:r>
              <a:rPr lang="en-US" altLang="ko-KR" sz="1000" dirty="0" smtClean="0">
                <a:latin typeface="+mn-ea"/>
              </a:rPr>
              <a:t>- </a:t>
            </a:r>
            <a:r>
              <a:rPr lang="ko-KR" altLang="en-US" sz="1000" dirty="0" smtClean="0">
                <a:latin typeface="+mj-ea"/>
                <a:ea typeface="+mj-ea"/>
              </a:rPr>
              <a:t>제품 내구성 향상</a:t>
            </a:r>
            <a:endParaRPr lang="en-US" altLang="ko-KR" sz="1000" dirty="0" smtClean="0">
              <a:latin typeface="+mj-ea"/>
              <a:ea typeface="+mj-ea"/>
            </a:endParaRPr>
          </a:p>
          <a:p>
            <a:pPr marL="285750" indent="-285750">
              <a:buNone/>
            </a:pPr>
            <a:r>
              <a:rPr lang="ko-KR" altLang="en-US" sz="1000" dirty="0" smtClean="0">
                <a:latin typeface="+mj-ea"/>
                <a:ea typeface="+mj-ea"/>
              </a:rPr>
              <a:t>     </a:t>
            </a:r>
            <a:r>
              <a:rPr lang="en-US" altLang="ko-KR" sz="1000" dirty="0" smtClean="0">
                <a:latin typeface="+mj-ea"/>
                <a:ea typeface="+mj-ea"/>
              </a:rPr>
              <a:t>- </a:t>
            </a:r>
            <a:r>
              <a:rPr lang="ko-KR" altLang="en-US" sz="1000" dirty="0" smtClean="0">
                <a:latin typeface="+mj-ea"/>
                <a:ea typeface="+mj-ea"/>
              </a:rPr>
              <a:t>고속 </a:t>
            </a:r>
            <a:r>
              <a:rPr lang="en-US" altLang="ko-KR" sz="1000" dirty="0" smtClean="0">
                <a:latin typeface="+mj-ea"/>
                <a:ea typeface="+mj-ea"/>
              </a:rPr>
              <a:t>Pick &amp; Place</a:t>
            </a:r>
            <a:r>
              <a:rPr lang="ko-KR" altLang="en-US" sz="1000" dirty="0" smtClean="0">
                <a:latin typeface="+mj-ea"/>
                <a:ea typeface="+mj-ea"/>
              </a:rPr>
              <a:t>시 가속도 유지</a:t>
            </a:r>
            <a:endParaRPr lang="en-US" altLang="ko-KR" sz="1000" dirty="0" smtClean="0">
              <a:latin typeface="+mj-ea"/>
              <a:ea typeface="+mj-ea"/>
            </a:endParaRPr>
          </a:p>
          <a:p>
            <a:pPr marL="285750" indent="-285750">
              <a:buNone/>
            </a:pPr>
            <a:r>
              <a:rPr lang="ko-KR" altLang="en-US" sz="1000" dirty="0" smtClean="0">
                <a:latin typeface="+mj-ea"/>
                <a:ea typeface="+mj-ea"/>
              </a:rPr>
              <a:t>     </a:t>
            </a:r>
            <a:r>
              <a:rPr lang="en-US" altLang="ko-KR" sz="1000" dirty="0" smtClean="0">
                <a:latin typeface="+mj-ea"/>
                <a:ea typeface="+mj-ea"/>
              </a:rPr>
              <a:t>- </a:t>
            </a:r>
            <a:r>
              <a:rPr lang="ko-KR" altLang="en-US" sz="1000" dirty="0" smtClean="0">
                <a:latin typeface="+mj-ea"/>
                <a:ea typeface="+mj-ea"/>
              </a:rPr>
              <a:t>동작 영역 내 전 구역에서 동일한 가속도 출력</a:t>
            </a:r>
            <a:endParaRPr lang="en-US" altLang="ko-KR" sz="1000" dirty="0" smtClean="0">
              <a:latin typeface="+mj-ea"/>
              <a:ea typeface="+mj-ea"/>
            </a:endParaRPr>
          </a:p>
          <a:p>
            <a:pPr marL="285750" indent="-285750">
              <a:buNone/>
            </a:pPr>
            <a:r>
              <a:rPr lang="en-US" altLang="ko-KR" sz="1000" dirty="0" smtClean="0">
                <a:latin typeface="+mj-ea"/>
                <a:ea typeface="+mj-ea"/>
              </a:rPr>
              <a:t>     - Cycle Time : 180cycle/min (25*305*25)</a:t>
            </a:r>
          </a:p>
          <a:p>
            <a:pPr marL="285750" indent="-285750">
              <a:buNone/>
            </a:pPr>
            <a:endParaRPr lang="en-US" altLang="ko-KR" sz="1000" dirty="0" smtClean="0">
              <a:latin typeface="+mj-ea"/>
              <a:ea typeface="+mj-ea"/>
            </a:endParaRPr>
          </a:p>
          <a:p>
            <a:pPr marL="457200" lvl="1" indent="-457200">
              <a:buFont typeface="Wingdings" panose="05000000000000000000" pitchFamily="2" charset="2"/>
              <a:buChar char="ü"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Conveyor Tracking</a:t>
            </a:r>
          </a:p>
          <a:p>
            <a:pPr marL="457200" lvl="1" indent="-457200">
              <a:buNone/>
            </a:pPr>
            <a:r>
              <a:rPr lang="ko-KR" altLang="en-US" sz="1000" b="1" dirty="0">
                <a:latin typeface="+mj-ea"/>
                <a:ea typeface="+mj-ea"/>
              </a:rPr>
              <a:t>    </a:t>
            </a:r>
            <a:r>
              <a:rPr lang="ko-KR" altLang="en-US" sz="1000" dirty="0">
                <a:latin typeface="+mj-ea"/>
                <a:ea typeface="+mj-ea"/>
              </a:rPr>
              <a:t>고속 컨베이어에서 고속 </a:t>
            </a:r>
            <a:r>
              <a:rPr lang="en-US" altLang="ko-KR" sz="1000" dirty="0">
                <a:latin typeface="+mj-ea"/>
                <a:ea typeface="+mj-ea"/>
              </a:rPr>
              <a:t>Pick &amp; Place </a:t>
            </a:r>
            <a:r>
              <a:rPr lang="ko-KR" altLang="en-US" sz="1000" dirty="0" smtClean="0">
                <a:latin typeface="+mj-ea"/>
                <a:ea typeface="+mj-ea"/>
              </a:rPr>
              <a:t>지원</a:t>
            </a:r>
            <a:endParaRPr lang="en-US" altLang="ko-KR" sz="1000" dirty="0" smtClean="0">
              <a:latin typeface="+mj-ea"/>
              <a:ea typeface="+mj-ea"/>
            </a:endParaRPr>
          </a:p>
          <a:p>
            <a:pPr marL="457200" lvl="1" indent="-457200">
              <a:buNone/>
            </a:pPr>
            <a:endParaRPr lang="en-US" altLang="ko-KR" sz="1000" dirty="0">
              <a:latin typeface="+mj-ea"/>
              <a:ea typeface="+mj-ea"/>
            </a:endParaRPr>
          </a:p>
          <a:p>
            <a:pPr marL="457200" lvl="1" indent="-457200">
              <a:buFont typeface="Wingdings" panose="05000000000000000000" pitchFamily="2" charset="2"/>
              <a:buChar char="ü"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Ease-of-Use Software</a:t>
            </a:r>
          </a:p>
          <a:p>
            <a:pPr marL="457200" lvl="1" indent="-457200">
              <a:buNone/>
            </a:pPr>
            <a:r>
              <a:rPr lang="en-US" altLang="ko-KR" sz="1600" dirty="0">
                <a:latin typeface="+mj-ea"/>
                <a:ea typeface="+mj-ea"/>
              </a:rPr>
              <a:t> </a:t>
            </a:r>
            <a:r>
              <a:rPr lang="en-US" altLang="ko-KR" sz="1600" dirty="0" smtClean="0">
                <a:latin typeface="+mj-ea"/>
                <a:ea typeface="+mj-ea"/>
              </a:rPr>
              <a:t> </a:t>
            </a:r>
            <a:r>
              <a:rPr lang="en-US" altLang="en-US" sz="1000" dirty="0" smtClean="0">
                <a:solidFill>
                  <a:srgbClr val="000000"/>
                </a:solidFill>
                <a:latin typeface="+mj-ea"/>
                <a:ea typeface="+mj-ea"/>
              </a:rPr>
              <a:t>Ethernet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  <a:ea typeface="+mj-ea"/>
              </a:rPr>
              <a:t>을 통한 </a:t>
            </a:r>
            <a:r>
              <a:rPr lang="ko-KR" altLang="en-US" sz="1000" dirty="0">
                <a:solidFill>
                  <a:srgbClr val="000000"/>
                </a:solidFill>
                <a:latin typeface="+mj-ea"/>
                <a:ea typeface="+mj-ea"/>
              </a:rPr>
              <a:t>컨트롤러에서 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  <a:ea typeface="+mj-ea"/>
              </a:rPr>
              <a:t>친숙한 프로그래밍 </a:t>
            </a:r>
            <a:endParaRPr lang="en-US" altLang="ko-KR" sz="10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457200" lvl="1" indent="-457200">
              <a:buNone/>
            </a:pPr>
            <a:r>
              <a:rPr lang="en-US" altLang="ko-KR" sz="100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altLang="ko-KR" sz="1000" dirty="0" smtClean="0">
                <a:solidFill>
                  <a:srgbClr val="000000"/>
                </a:solidFill>
                <a:latin typeface="+mj-ea"/>
                <a:ea typeface="+mj-ea"/>
              </a:rPr>
              <a:t>   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  <a:ea typeface="+mj-ea"/>
              </a:rPr>
              <a:t>언어로 </a:t>
            </a:r>
            <a:r>
              <a:rPr lang="ko-KR" altLang="en-US" sz="1000" dirty="0">
                <a:solidFill>
                  <a:srgbClr val="000000"/>
                </a:solidFill>
                <a:latin typeface="+mj-ea"/>
                <a:ea typeface="+mj-ea"/>
              </a:rPr>
              <a:t>로봇 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  <a:ea typeface="+mj-ea"/>
              </a:rPr>
              <a:t>제어가능</a:t>
            </a:r>
            <a:endParaRPr lang="en-US" altLang="ko-KR" sz="10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457200" lvl="1" indent="-457200">
              <a:buNone/>
            </a:pPr>
            <a:endParaRPr lang="en-US" altLang="ko-KR" sz="1000" dirty="0">
              <a:latin typeface="+mj-ea"/>
              <a:ea typeface="+mj-ea"/>
            </a:endParaRPr>
          </a:p>
          <a:p>
            <a:pPr marL="457200" lvl="1" indent="-457200">
              <a:buFont typeface="Wingdings" panose="05000000000000000000" pitchFamily="2" charset="2"/>
              <a:buChar char="ü"/>
            </a:pP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Vision Guidance</a:t>
            </a:r>
          </a:p>
          <a:p>
            <a:pPr marL="457200" lvl="1" indent="-457200">
              <a:buNone/>
            </a:pPr>
            <a:r>
              <a:rPr lang="en-US" altLang="ko-KR" sz="1000" dirty="0" smtClean="0">
                <a:solidFill>
                  <a:srgbClr val="000000"/>
                </a:solidFill>
                <a:latin typeface="+mj-ea"/>
                <a:ea typeface="+mj-ea"/>
              </a:rPr>
              <a:t>    Vision </a:t>
            </a:r>
            <a:r>
              <a:rPr lang="ko-KR" altLang="en-US" sz="1000" dirty="0">
                <a:solidFill>
                  <a:srgbClr val="000000"/>
                </a:solidFill>
                <a:latin typeface="+mj-ea"/>
                <a:ea typeface="+mj-ea"/>
              </a:rPr>
              <a:t>및 </a:t>
            </a:r>
            <a:r>
              <a:rPr lang="en-US" altLang="ko-KR" sz="1000" dirty="0">
                <a:solidFill>
                  <a:srgbClr val="000000"/>
                </a:solidFill>
                <a:latin typeface="+mj-ea"/>
                <a:ea typeface="+mj-ea"/>
              </a:rPr>
              <a:t>Sensor</a:t>
            </a:r>
            <a:r>
              <a:rPr lang="ko-KR" altLang="en-US" sz="1000" dirty="0">
                <a:solidFill>
                  <a:srgbClr val="000000"/>
                </a:solidFill>
                <a:latin typeface="+mj-ea"/>
                <a:ea typeface="+mj-ea"/>
              </a:rPr>
              <a:t>를 이용한 고속의 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  <a:ea typeface="+mj-ea"/>
              </a:rPr>
              <a:t>유연성</a:t>
            </a:r>
            <a:endParaRPr lang="en-US" altLang="ko-KR" sz="1400" dirty="0">
              <a:solidFill>
                <a:srgbClr val="000000"/>
              </a:solidFill>
              <a:latin typeface="돋움체" pitchFamily="49" charset="-127"/>
              <a:ea typeface="돋움체" pitchFamily="49" charset="-127"/>
            </a:endParaRPr>
          </a:p>
          <a:p>
            <a:pPr marL="457200" lvl="1" indent="-457200">
              <a:buNone/>
            </a:pPr>
            <a:endParaRPr lang="en-US" altLang="ko-KR" sz="1050" dirty="0">
              <a:solidFill>
                <a:srgbClr val="000000"/>
              </a:solidFill>
              <a:latin typeface="돋움체" pitchFamily="49" charset="-127"/>
              <a:ea typeface="돋움체" pitchFamily="49" charset="-127"/>
            </a:endParaRPr>
          </a:p>
          <a:p>
            <a:pPr marL="457200" lvl="1" indent="-457200">
              <a:buNone/>
            </a:pPr>
            <a:endParaRPr lang="en-US" altLang="ko-KR" sz="1000" dirty="0">
              <a:latin typeface="+mn-ea"/>
            </a:endParaRPr>
          </a:p>
          <a:p>
            <a:pPr marL="285750" indent="-285750">
              <a:buNone/>
            </a:pPr>
            <a:endParaRPr lang="en-US" altLang="ko-KR" sz="1000" dirty="0" smtClean="0">
              <a:latin typeface="+mn-ea"/>
            </a:endParaRPr>
          </a:p>
          <a:p>
            <a:pPr marL="285750" indent="-285750">
              <a:buNone/>
            </a:pPr>
            <a:endParaRPr lang="en-US" altLang="ko-KR" sz="1000" dirty="0" smtClean="0">
              <a:latin typeface="+mn-ea"/>
            </a:endParaRP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           </a:t>
            </a:r>
          </a:p>
          <a:p>
            <a:pPr marL="285750" indent="-285750">
              <a:buNone/>
            </a:pPr>
            <a:endParaRPr lang="en-US" altLang="ko-KR" sz="1300" dirty="0" smtClean="0">
              <a:latin typeface="+mn-ea"/>
            </a:endParaRP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</a:t>
            </a: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 </a:t>
            </a:r>
          </a:p>
          <a:p>
            <a:pPr marL="285750" indent="-285750">
              <a:buNone/>
            </a:pPr>
            <a:endParaRPr lang="en-US" altLang="ko-KR" sz="1300" dirty="0" smtClean="0">
              <a:latin typeface="+mn-ea"/>
            </a:endParaRPr>
          </a:p>
          <a:p>
            <a:pPr marL="457200" lvl="1" indent="-457200">
              <a:buNone/>
            </a:pPr>
            <a:endParaRPr lang="en-US" altLang="en-US" sz="1300" dirty="0" smtClean="0">
              <a:latin typeface="+mn-ea"/>
            </a:endParaRPr>
          </a:p>
          <a:p>
            <a:pPr marL="457200" lvl="1" indent="-457200">
              <a:buNone/>
            </a:pPr>
            <a:endParaRPr lang="en-US" altLang="ko-KR" sz="1400" dirty="0" smtClean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691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441579" y="1434075"/>
            <a:ext cx="1984780" cy="220792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300" b="1" spc="-150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atinLnBrk="1">
              <a:spcBef>
                <a:spcPct val="0"/>
              </a:spcBef>
              <a:defRPr/>
            </a:pP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03.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산업용 로봇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001646"/>
              </p:ext>
            </p:extLst>
          </p:nvPr>
        </p:nvGraphicFramePr>
        <p:xfrm>
          <a:off x="2737664" y="1439499"/>
          <a:ext cx="6281209" cy="2105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949"/>
                <a:gridCol w="1578543"/>
                <a:gridCol w="1703671"/>
                <a:gridCol w="1617046"/>
              </a:tblGrid>
              <a:tr h="396049"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200" b="1" kern="0" spc="0" dirty="0" err="1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스카라</a:t>
                      </a:r>
                      <a:r>
                        <a:rPr kumimoji="1" lang="ko-KR" altLang="en-US" sz="1200" b="1" kern="0" spc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로봇 </a:t>
                      </a:r>
                      <a:r>
                        <a:rPr kumimoji="1" lang="en-US" altLang="ko-KR" sz="1200" b="1" kern="0" spc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(SCARA</a:t>
                      </a:r>
                      <a:r>
                        <a:rPr kumimoji="1" lang="en-US" altLang="ko-KR" sz="1200" b="1" kern="0" spc="0" baseline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ROBOT)</a:t>
                      </a:r>
                      <a:endParaRPr kumimoji="1" lang="ko-KR" altLang="en-US" sz="1200" b="1" kern="0" spc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dirty="0" smtClean="0">
                          <a:solidFill>
                            <a:schemeClr val="lt1"/>
                          </a:solidFill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  <a:endParaRPr kumimoji="1" lang="ko-KR" altLang="en-US" sz="11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COBRA</a:t>
                      </a:r>
                      <a:r>
                        <a:rPr kumimoji="1" lang="en-US" altLang="ko-KR" sz="1100" b="0" kern="1200" spc="-100" baseline="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450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ko-KR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COBRA</a:t>
                      </a:r>
                      <a:r>
                        <a:rPr kumimoji="1" lang="en-US" altLang="ko-KR" sz="1100" b="0" kern="1200" spc="-100" baseline="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500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ko-KR" sz="1100" b="0" kern="1200" spc="-100" dirty="0" smtClean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COBRA</a:t>
                      </a:r>
                      <a:r>
                        <a:rPr kumimoji="1" lang="en-US" altLang="ko-KR" sz="1100" b="0" kern="1200" spc="-100" baseline="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650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ko-KR" sz="1100" b="0" kern="1200" spc="-100" dirty="0" smtClean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자유도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축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축</a:t>
                      </a: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축</a:t>
                      </a: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err="1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가반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중량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5kg 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5kg 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5kg 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작업 반경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450mm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500mm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650mm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반복 정밀도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±0.02mm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±0.02mm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±0.02mm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본체 중량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29kg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29kg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31kg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441382" y="1423451"/>
            <a:ext cx="1984780" cy="2341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dirty="0" smtClean="0">
                <a:ln>
                  <a:solidFill>
                    <a:prstClr val="white">
                      <a:alpha val="10000"/>
                    </a:prstClr>
                  </a:solidFill>
                </a:ln>
                <a:solidFill>
                  <a:schemeClr val="tx1"/>
                </a:solidFill>
                <a:latin typeface="+mn-ea"/>
              </a:rPr>
              <a:t>COBRA</a:t>
            </a:r>
            <a:endParaRPr lang="ko-KR" altLang="en-US" sz="1300" b="1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pic>
        <p:nvPicPr>
          <p:cNvPr id="14" name="Picture 2" descr="http://www.robothalloffame.org/inductees/06inductees/scar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050" y="1711051"/>
            <a:ext cx="1332787" cy="171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62" y="3203957"/>
            <a:ext cx="723900" cy="438047"/>
          </a:xfrm>
          <a:prstGeom prst="rect">
            <a:avLst/>
          </a:prstGeom>
        </p:spPr>
      </p:pic>
      <p:pic>
        <p:nvPicPr>
          <p:cNvPr id="24" name="#02_AdeptCobra i600 with AnyFeeder and iSight_180p-25fps_mono_I-Net.wmv">
            <a:hlinkClick r:id="" action="ppaction://media"/>
          </p:cNvPr>
          <p:cNvPicPr>
            <a:picLocks noChangeAspect="1"/>
          </p:cNvPicPr>
          <p:nvPr>
            <a:videoFile r:link="rId1"/>
            <p:extLst/>
          </p:nvPr>
        </p:nvPicPr>
        <p:blipFill>
          <a:blip r:embed="rId8"/>
          <a:stretch>
            <a:fillRect/>
          </a:stretch>
        </p:blipFill>
        <p:spPr>
          <a:xfrm>
            <a:off x="441382" y="4353214"/>
            <a:ext cx="2214085" cy="1701076"/>
          </a:xfrm>
          <a:prstGeom prst="roundRect">
            <a:avLst>
              <a:gd name="adj" fmla="val 5439"/>
            </a:avLst>
          </a:prstGeom>
          <a:ln>
            <a:solidFill>
              <a:schemeClr val="tx1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5" name="Vision Simulation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4675" y="4353215"/>
            <a:ext cx="2078803" cy="1701076"/>
          </a:xfrm>
          <a:prstGeom prst="roundRect">
            <a:avLst>
              <a:gd name="adj" fmla="val 5439"/>
            </a:avLst>
          </a:prstGeom>
          <a:ln>
            <a:solidFill>
              <a:schemeClr val="tx1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6" name="ani-ac-s350-hd-vision-on-the-fly.wmv">
            <a:hlinkClick r:id="" action="ppaction://media"/>
          </p:cNvPr>
          <p:cNvPicPr>
            <a:picLocks noChangeAspect="1"/>
          </p:cNvPicPr>
          <p:nvPr>
            <a:videoFile r:link="rId1"/>
            <p:extLst/>
          </p:nvPr>
        </p:nvPicPr>
        <p:blipFill>
          <a:blip r:embed="rId10"/>
          <a:stretch>
            <a:fillRect/>
          </a:stretch>
        </p:blipFill>
        <p:spPr>
          <a:xfrm>
            <a:off x="4983057" y="4353214"/>
            <a:ext cx="2276726" cy="1701076"/>
          </a:xfrm>
          <a:prstGeom prst="roundRect">
            <a:avLst>
              <a:gd name="adj" fmla="val 5439"/>
            </a:avLst>
          </a:prstGeom>
          <a:ln>
            <a:solidFill>
              <a:schemeClr val="tx1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7" name="solarcell-inspection.mpg">
            <a:hlinkClick r:id="" action="ppaction://media"/>
          </p:cNvPr>
          <p:cNvPicPr>
            <a:picLocks noChangeAspect="1"/>
          </p:cNvPicPr>
          <p:nvPr>
            <a:videoFile r:link="rId1"/>
            <p:extLst/>
          </p:nvPr>
        </p:nvPicPr>
        <p:blipFill>
          <a:blip r:embed="rId11"/>
          <a:stretch>
            <a:fillRect/>
          </a:stretch>
        </p:blipFill>
        <p:spPr>
          <a:xfrm>
            <a:off x="7379362" y="4359378"/>
            <a:ext cx="2019771" cy="1694912"/>
          </a:xfrm>
          <a:prstGeom prst="roundRect">
            <a:avLst>
              <a:gd name="adj" fmla="val 5439"/>
            </a:avLst>
          </a:prstGeom>
          <a:ln>
            <a:solidFill>
              <a:schemeClr val="tx1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86774" y="6172596"/>
            <a:ext cx="1523299" cy="330072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2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Flexible Feeding</a:t>
            </a:r>
            <a:endParaRPr lang="ko-KR" altLang="en-US" sz="12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3062426" y="6172596"/>
            <a:ext cx="1523299" cy="330072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2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itchFamily="50" charset="-127"/>
                <a:ea typeface="맑은 고딕" panose="020B0503020000020004" pitchFamily="50" charset="-127"/>
              </a:rPr>
              <a:t>Conveyor Tracking</a:t>
            </a:r>
            <a:endParaRPr lang="ko-KR" altLang="en-US" sz="12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5359770" y="6172596"/>
            <a:ext cx="1523299" cy="330072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2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Vision On-The-Fly</a:t>
            </a:r>
            <a:endParaRPr lang="ko-KR" altLang="en-US" sz="12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7627597" y="6172596"/>
            <a:ext cx="1523299" cy="330072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wrap="square" lIns="0" tIns="72000" rIns="0" bIns="72000" anchor="ctr">
            <a:spAutoFit/>
            <a:scene3d>
              <a:camera prst="orthographicFront"/>
              <a:lightRig rig="threePt" dir="t"/>
            </a:scene3d>
            <a:sp3d contourW="38100">
              <a:bevelT w="1270"/>
              <a:contourClr>
                <a:schemeClr val="bg1"/>
              </a:contourClr>
            </a:sp3d>
          </a:bodyPr>
          <a:lstStyle/>
          <a:p>
            <a:pPr algn="ctr" defTabSz="669341">
              <a:defRPr/>
            </a:pPr>
            <a:r>
              <a:rPr lang="en-US" altLang="ko-KR" sz="1200" b="1" dirty="0" smtClean="0">
                <a:ln>
                  <a:solidFill>
                    <a:srgbClr val="002060">
                      <a:alpha val="10000"/>
                    </a:srgbClr>
                  </a:solidFill>
                </a:ln>
                <a:gradFill flip="none" rotWithShape="1">
                  <a:gsLst>
                    <a:gs pos="0">
                      <a:srgbClr val="002D4C"/>
                    </a:gs>
                    <a:gs pos="100000">
                      <a:srgbClr val="045D9A"/>
                    </a:gs>
                  </a:gsLst>
                  <a:lin ang="13500000" scaled="1"/>
                  <a:tileRect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Vision Inspection</a:t>
            </a:r>
            <a:endParaRPr lang="ko-KR" altLang="en-US" sz="1200" b="1" dirty="0">
              <a:ln>
                <a:solidFill>
                  <a:srgbClr val="002060">
                    <a:alpha val="10000"/>
                  </a:srgbClr>
                </a:solidFill>
              </a:ln>
              <a:gradFill flip="none" rotWithShape="1">
                <a:gsLst>
                  <a:gs pos="0">
                    <a:srgbClr val="002D4C"/>
                  </a:gs>
                  <a:gs pos="100000">
                    <a:srgbClr val="045D9A"/>
                  </a:gs>
                </a:gsLst>
                <a:lin ang="13500000" scaled="1"/>
                <a:tileRect/>
              </a:gradFill>
              <a:latin typeface="맑은 고딕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Rectangle 5"/>
          <p:cNvSpPr txBox="1">
            <a:spLocks noChangeArrowheads="1"/>
          </p:cNvSpPr>
          <p:nvPr/>
        </p:nvSpPr>
        <p:spPr bwMode="auto">
          <a:xfrm>
            <a:off x="1639090" y="3821369"/>
            <a:ext cx="2032754" cy="35248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defPPr>
              <a:defRPr lang="ko-KR"/>
            </a:defPPr>
            <a:lvl1pPr indent="0" algn="ctr" latinLnBrk="0">
              <a:spcBef>
                <a:spcPts val="1200"/>
              </a:spcBef>
              <a:buFont typeface="Wingdings" pitchFamily="2" charset="2"/>
              <a:buNone/>
              <a:defRPr sz="1400" b="1">
                <a:latin typeface="+mj-lt"/>
                <a:ea typeface="Segoe UI" pitchFamily="34" charset="0"/>
                <a:cs typeface="Segoe UI" pitchFamily="34" charset="0"/>
              </a:defRPr>
            </a:lvl1pPr>
            <a:lvl2pPr marL="742950" indent="-285750" latinLnBrk="0">
              <a:spcBef>
                <a:spcPct val="20000"/>
              </a:spcBef>
              <a:buFont typeface="Arial" pitchFamily="34" charset="0"/>
              <a:buChar char="•"/>
              <a:defRPr sz="2800">
                <a:latin typeface="Arial" pitchFamily="34" charset="0"/>
                <a:cs typeface="Arial" pitchFamily="34" charset="0"/>
              </a:defRPr>
            </a:lvl2pPr>
            <a:lvl3pPr marL="1143000" indent="-228600" latinLnBrk="0">
              <a:spcBef>
                <a:spcPct val="20000"/>
              </a:spcBef>
              <a:buFont typeface="Courier New" pitchFamily="49" charset="0"/>
              <a:buChar char="o"/>
              <a:defRPr sz="2400">
                <a:latin typeface="Arial" pitchFamily="34" charset="0"/>
                <a:cs typeface="Arial" pitchFamily="34" charset="0"/>
              </a:defRPr>
            </a:lvl3pPr>
            <a:lvl4pPr marL="1600200" indent="-228600" latinLnBrk="0">
              <a:spcBef>
                <a:spcPct val="20000"/>
              </a:spcBef>
              <a:buFont typeface="Arial" pitchFamily="34" charset="0"/>
              <a:buChar char="–"/>
              <a:defRPr sz="2000">
                <a:latin typeface="Arial" pitchFamily="34" charset="0"/>
                <a:cs typeface="Arial" pitchFamily="34" charset="0"/>
              </a:defRPr>
            </a:lvl4pPr>
            <a:lvl5pPr marL="2057400" indent="-228600" latinLnBrk="0">
              <a:spcBef>
                <a:spcPct val="20000"/>
              </a:spcBef>
              <a:buFont typeface="Arial" pitchFamily="34" charset="0"/>
              <a:buChar char="»"/>
              <a:defRPr sz="2000">
                <a:latin typeface="Arial" pitchFamily="34" charset="0"/>
                <a:cs typeface="Arial" pitchFamily="34" charset="0"/>
              </a:defRPr>
            </a:lvl5pPr>
            <a:lvl6pPr marL="2514600" indent="-228600" latinLnBrk="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latinLnBrk="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latinLnBrk="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latinLnBrk="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sz="1500" dirty="0" smtClean="0">
                <a:solidFill>
                  <a:srgbClr val="0070C0"/>
                </a:solidFill>
                <a:latin typeface="+mn-ea"/>
                <a:ea typeface="+mn-ea"/>
              </a:rPr>
              <a:t>Reliability </a:t>
            </a:r>
          </a:p>
        </p:txBody>
      </p:sp>
      <p:sp>
        <p:nvSpPr>
          <p:cNvPr id="33" name="Rectangle 5"/>
          <p:cNvSpPr txBox="1">
            <a:spLocks noChangeArrowheads="1"/>
          </p:cNvSpPr>
          <p:nvPr/>
        </p:nvSpPr>
        <p:spPr bwMode="auto">
          <a:xfrm>
            <a:off x="3787812" y="3821369"/>
            <a:ext cx="2255739" cy="27940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defPPr>
              <a:defRPr lang="ko-KR"/>
            </a:defPPr>
            <a:lvl1pPr indent="0" algn="ctr" latinLnBrk="0">
              <a:spcBef>
                <a:spcPts val="1200"/>
              </a:spcBef>
              <a:buFont typeface="Wingdings" pitchFamily="2" charset="2"/>
              <a:buNone/>
              <a:defRPr sz="1400" b="1">
                <a:latin typeface="+mj-lt"/>
                <a:ea typeface="Segoe UI" pitchFamily="34" charset="0"/>
                <a:cs typeface="Segoe UI" pitchFamily="34" charset="0"/>
              </a:defRPr>
            </a:lvl1pPr>
            <a:lvl2pPr marL="742950" indent="-285750" latinLnBrk="0">
              <a:spcBef>
                <a:spcPct val="20000"/>
              </a:spcBef>
              <a:buFont typeface="Arial" pitchFamily="34" charset="0"/>
              <a:buChar char="•"/>
              <a:defRPr sz="2800">
                <a:latin typeface="Arial" pitchFamily="34" charset="0"/>
                <a:cs typeface="Arial" pitchFamily="34" charset="0"/>
              </a:defRPr>
            </a:lvl2pPr>
            <a:lvl3pPr marL="1143000" indent="-228600" latinLnBrk="0">
              <a:spcBef>
                <a:spcPct val="20000"/>
              </a:spcBef>
              <a:buFont typeface="Courier New" pitchFamily="49" charset="0"/>
              <a:buChar char="o"/>
              <a:defRPr sz="2400">
                <a:latin typeface="Arial" pitchFamily="34" charset="0"/>
                <a:cs typeface="Arial" pitchFamily="34" charset="0"/>
              </a:defRPr>
            </a:lvl3pPr>
            <a:lvl4pPr marL="1600200" indent="-228600" latinLnBrk="0">
              <a:spcBef>
                <a:spcPct val="20000"/>
              </a:spcBef>
              <a:buFont typeface="Arial" pitchFamily="34" charset="0"/>
              <a:buChar char="–"/>
              <a:defRPr sz="2000">
                <a:latin typeface="Arial" pitchFamily="34" charset="0"/>
                <a:cs typeface="Arial" pitchFamily="34" charset="0"/>
              </a:defRPr>
            </a:lvl4pPr>
            <a:lvl5pPr marL="2057400" indent="-228600" latinLnBrk="0">
              <a:spcBef>
                <a:spcPct val="20000"/>
              </a:spcBef>
              <a:buFont typeface="Arial" pitchFamily="34" charset="0"/>
              <a:buChar char="»"/>
              <a:defRPr sz="2000">
                <a:latin typeface="Arial" pitchFamily="34" charset="0"/>
                <a:cs typeface="Arial" pitchFamily="34" charset="0"/>
              </a:defRPr>
            </a:lvl5pPr>
            <a:lvl6pPr marL="2514600" indent="-228600" latinLnBrk="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latinLnBrk="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latinLnBrk="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latinLnBrk="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sz="1500" dirty="0" smtClean="0">
                <a:solidFill>
                  <a:srgbClr val="0070C0"/>
                </a:solidFill>
                <a:latin typeface="+mn-ea"/>
                <a:ea typeface="+mn-ea"/>
              </a:rPr>
              <a:t>High performance</a:t>
            </a:r>
          </a:p>
        </p:txBody>
      </p:sp>
      <p:sp>
        <p:nvSpPr>
          <p:cNvPr id="34" name="Rectangle 5"/>
          <p:cNvSpPr txBox="1">
            <a:spLocks noChangeArrowheads="1"/>
          </p:cNvSpPr>
          <p:nvPr/>
        </p:nvSpPr>
        <p:spPr bwMode="auto">
          <a:xfrm>
            <a:off x="6210164" y="3824796"/>
            <a:ext cx="2100057" cy="304162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defPPr>
              <a:defRPr lang="ko-KR"/>
            </a:defPPr>
            <a:lvl1pPr indent="0" algn="ctr" latinLnBrk="0">
              <a:spcBef>
                <a:spcPts val="1200"/>
              </a:spcBef>
              <a:buFont typeface="Wingdings" pitchFamily="2" charset="2"/>
              <a:buNone/>
              <a:defRPr sz="1400" b="1">
                <a:latin typeface="+mj-lt"/>
                <a:ea typeface="Segoe UI" pitchFamily="34" charset="0"/>
                <a:cs typeface="Segoe UI" pitchFamily="34" charset="0"/>
              </a:defRPr>
            </a:lvl1pPr>
            <a:lvl2pPr marL="742950" indent="-285750" latinLnBrk="0">
              <a:spcBef>
                <a:spcPct val="20000"/>
              </a:spcBef>
              <a:buFont typeface="Arial" pitchFamily="34" charset="0"/>
              <a:buChar char="•"/>
              <a:defRPr sz="2800">
                <a:latin typeface="Arial" pitchFamily="34" charset="0"/>
                <a:cs typeface="Arial" pitchFamily="34" charset="0"/>
              </a:defRPr>
            </a:lvl2pPr>
            <a:lvl3pPr marL="1143000" indent="-228600" latinLnBrk="0">
              <a:spcBef>
                <a:spcPct val="20000"/>
              </a:spcBef>
              <a:buFont typeface="Courier New" pitchFamily="49" charset="0"/>
              <a:buChar char="o"/>
              <a:defRPr sz="2400">
                <a:latin typeface="Arial" pitchFamily="34" charset="0"/>
                <a:cs typeface="Arial" pitchFamily="34" charset="0"/>
              </a:defRPr>
            </a:lvl3pPr>
            <a:lvl4pPr marL="1600200" indent="-228600" latinLnBrk="0">
              <a:spcBef>
                <a:spcPct val="20000"/>
              </a:spcBef>
              <a:buFont typeface="Arial" pitchFamily="34" charset="0"/>
              <a:buChar char="–"/>
              <a:defRPr sz="2000">
                <a:latin typeface="Arial" pitchFamily="34" charset="0"/>
                <a:cs typeface="Arial" pitchFamily="34" charset="0"/>
              </a:defRPr>
            </a:lvl4pPr>
            <a:lvl5pPr marL="2057400" indent="-228600" latinLnBrk="0">
              <a:spcBef>
                <a:spcPct val="20000"/>
              </a:spcBef>
              <a:buFont typeface="Arial" pitchFamily="34" charset="0"/>
              <a:buChar char="»"/>
              <a:defRPr sz="2000">
                <a:latin typeface="Arial" pitchFamily="34" charset="0"/>
                <a:cs typeface="Arial" pitchFamily="34" charset="0"/>
              </a:defRPr>
            </a:lvl5pPr>
            <a:lvl6pPr marL="2514600" indent="-228600" latinLnBrk="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latinLnBrk="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latinLnBrk="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latinLnBrk="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sz="1500" dirty="0" smtClean="0">
                <a:solidFill>
                  <a:srgbClr val="0070C0"/>
                </a:solidFill>
                <a:latin typeface="+mn-ea"/>
                <a:ea typeface="+mn-ea"/>
              </a:rPr>
              <a:t>Powerful </a:t>
            </a:r>
            <a:r>
              <a:rPr lang="en-US" altLang="en-US" sz="1500" dirty="0">
                <a:solidFill>
                  <a:srgbClr val="0070C0"/>
                </a:solidFill>
                <a:latin typeface="+mn-ea"/>
                <a:ea typeface="+mn-ea"/>
              </a:rPr>
              <a:t>controls</a:t>
            </a:r>
          </a:p>
        </p:txBody>
      </p:sp>
    </p:spTree>
    <p:extLst>
      <p:ext uri="{BB962C8B-B14F-4D97-AF65-F5344CB8AC3E}">
        <p14:creationId xmlns:p14="http://schemas.microsoft.com/office/powerpoint/2010/main" val="273665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441579" y="1434075"/>
            <a:ext cx="1984780" cy="220792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300" b="1" spc="-150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271562" y="788632"/>
            <a:ext cx="4507472" cy="39319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atinLnBrk="1">
              <a:spcBef>
                <a:spcPct val="0"/>
              </a:spcBef>
              <a:defRPr/>
            </a:pPr>
            <a:r>
              <a:rPr lang="en-US" altLang="ko-KR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03. </a:t>
            </a:r>
            <a:r>
              <a:rPr lang="ko-KR" altLang="en-US" b="1" spc="-113" dirty="0" smtClean="0">
                <a:ln w="3175">
                  <a:solidFill>
                    <a:srgbClr val="12315D">
                      <a:alpha val="14000"/>
                    </a:srgbClr>
                  </a:solidFill>
                </a:ln>
                <a:solidFill>
                  <a:srgbClr val="002060"/>
                </a:solidFill>
                <a:latin typeface="맑은 고딕" pitchFamily="50" charset="-127"/>
                <a:cs typeface="맑은 고딕" pitchFamily="50" charset="-127"/>
              </a:rPr>
              <a:t>산업용 로봇</a:t>
            </a:r>
            <a:endParaRPr lang="ko-KR" altLang="en-US" b="1" spc="-113" dirty="0">
              <a:ln w="3175">
                <a:solidFill>
                  <a:srgbClr val="12315D">
                    <a:alpha val="14000"/>
                  </a:srgbClr>
                </a:solidFill>
              </a:ln>
              <a:solidFill>
                <a:srgbClr val="002060"/>
              </a:solidFill>
              <a:latin typeface="맑은 고딕" pitchFamily="50" charset="-127"/>
              <a:cs typeface="맑은 고딕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299670"/>
              </p:ext>
            </p:extLst>
          </p:nvPr>
        </p:nvGraphicFramePr>
        <p:xfrm>
          <a:off x="2737664" y="1439499"/>
          <a:ext cx="4962546" cy="2105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328"/>
                <a:gridCol w="1703671"/>
                <a:gridCol w="1732547"/>
              </a:tblGrid>
              <a:tr h="396049"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200" b="1" kern="0" spc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수직 </a:t>
                      </a:r>
                      <a:r>
                        <a:rPr kumimoji="1" lang="ko-KR" altLang="en-US" sz="1200" b="1" kern="0" spc="0" dirty="0" err="1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다관절</a:t>
                      </a:r>
                      <a:r>
                        <a:rPr kumimoji="1" lang="ko-KR" altLang="en-US" sz="1200" b="1" kern="0" spc="0" dirty="0" smtClean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로봇</a:t>
                      </a:r>
                      <a:endParaRPr kumimoji="1" lang="ko-KR" altLang="en-US" sz="1200" b="1" kern="0" spc="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3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1" kern="1200" dirty="0" smtClean="0">
                          <a:solidFill>
                            <a:schemeClr val="lt1"/>
                          </a:solidFill>
                          <a:latin typeface="+mn-ea"/>
                          <a:ea typeface="+mn-ea"/>
                          <a:cs typeface="+mn-cs"/>
                        </a:rPr>
                        <a:t>구분</a:t>
                      </a:r>
                      <a:endParaRPr kumimoji="1" lang="ko-KR" altLang="en-US" sz="11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ko-KR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Viper</a:t>
                      </a:r>
                      <a:r>
                        <a:rPr kumimoji="1" lang="en-US" altLang="ko-KR" sz="1100" b="0" kern="1200" spc="-100" baseline="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650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ko-KR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Viper</a:t>
                      </a:r>
                      <a:r>
                        <a:rPr kumimoji="1" lang="en-US" altLang="ko-KR" sz="1100" b="0" kern="1200" spc="-100" baseline="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850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ko-KR" sz="1100" b="0" kern="1200" spc="-100" dirty="0" smtClean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907" marR="17907" marT="17907" marB="17907" anchor="ctr">
                    <a:solidFill>
                      <a:srgbClr val="4F81BD"/>
                    </a:solidFill>
                  </a:tcPr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자유도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축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축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err="1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가반</a:t>
                      </a: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중량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5kg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5kg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작업 반경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653mm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855mm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반복 정밀도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±0.02mm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±0.03mm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  <a:tr h="28484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ko-KR" altLang="en-US" sz="1100" b="0" kern="1200" spc="-100" dirty="0" smtClean="0">
                          <a:ln w="3175">
                            <a:solidFill>
                              <a:sysClr val="windowText" lastClr="000000">
                                <a:alpha val="14000"/>
                              </a:sysClr>
                            </a:solidFill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본체 중량</a:t>
                      </a:r>
                      <a:endParaRPr kumimoji="1" lang="en-US" sz="1100" b="0" kern="1200" spc="-100" dirty="0">
                        <a:ln w="3175">
                          <a:solidFill>
                            <a:sysClr val="windowText" lastClr="000000">
                              <a:alpha val="14000"/>
                            </a:sysClr>
                          </a:solidFill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34kg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36kg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marL="16773" marR="16773" marT="16773" marB="16773" anchor="ctr"/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441382" y="1423451"/>
            <a:ext cx="1984780" cy="2341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300" b="1" dirty="0" smtClean="0">
                <a:ln>
                  <a:solidFill>
                    <a:prstClr val="white">
                      <a:alpha val="10000"/>
                    </a:prstClr>
                  </a:solidFill>
                </a:ln>
                <a:solidFill>
                  <a:schemeClr val="tx1"/>
                </a:solidFill>
                <a:latin typeface="+mn-ea"/>
              </a:rPr>
              <a:t>VIPER</a:t>
            </a:r>
            <a:endParaRPr lang="ko-KR" altLang="en-US" sz="1300" b="1" dirty="0">
              <a:ln>
                <a:solidFill>
                  <a:prstClr val="white">
                    <a:alpha val="10000"/>
                  </a:prst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7" y="1818870"/>
            <a:ext cx="1758734" cy="155959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62" y="3203957"/>
            <a:ext cx="723900" cy="438047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832472" y="4115125"/>
            <a:ext cx="4571410" cy="1955309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1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1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1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High Speed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Robots</a:t>
            </a:r>
          </a:p>
          <a:p>
            <a:pPr marL="457200" lvl="1" indent="-457200">
              <a:buNone/>
            </a:pPr>
            <a:r>
              <a:rPr lang="en-US" altLang="ko-KR" sz="1000" b="1" dirty="0" smtClean="0">
                <a:latin typeface="+mn-ea"/>
              </a:rPr>
              <a:t>   </a:t>
            </a:r>
            <a:r>
              <a:rPr lang="ko-KR" altLang="en-US" sz="1000" dirty="0" smtClean="0">
                <a:latin typeface="+mn-ea"/>
              </a:rPr>
              <a:t>고효율</a:t>
            </a:r>
            <a:r>
              <a:rPr lang="en-US" altLang="ko-KR" sz="1000" dirty="0" smtClean="0">
                <a:latin typeface="+mn-ea"/>
              </a:rPr>
              <a:t>, </a:t>
            </a:r>
            <a:r>
              <a:rPr lang="ko-KR" altLang="en-US" sz="1000" dirty="0" err="1" smtClean="0">
                <a:latin typeface="+mn-ea"/>
              </a:rPr>
              <a:t>저관성</a:t>
            </a:r>
            <a:r>
              <a:rPr lang="ko-KR" altLang="en-US" sz="1000" dirty="0" smtClean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Harmonic Drives </a:t>
            </a:r>
            <a:r>
              <a:rPr lang="ko-KR" altLang="en-US" sz="1000" dirty="0" smtClean="0">
                <a:latin typeface="+mn-ea"/>
              </a:rPr>
              <a:t>및 경량 암으로 최고의 가속을 실현</a:t>
            </a:r>
            <a:endParaRPr lang="en-US" altLang="ko-KR" sz="1000" dirty="0" smtClean="0">
              <a:latin typeface="+mj-ea"/>
              <a:ea typeface="+mj-ea"/>
            </a:endParaRPr>
          </a:p>
          <a:p>
            <a:pPr marL="285750" indent="-285750">
              <a:buNone/>
            </a:pPr>
            <a:endParaRPr lang="en-US" altLang="ko-KR" sz="1000" dirty="0" smtClean="0">
              <a:latin typeface="+mj-ea"/>
              <a:ea typeface="+mj-ea"/>
            </a:endParaRPr>
          </a:p>
          <a:p>
            <a:pPr marL="457200" lvl="1" indent="-457200">
              <a:buFont typeface="Wingdings" panose="05000000000000000000" pitchFamily="2" charset="2"/>
              <a:buChar char="ü"/>
            </a:pPr>
            <a:r>
              <a:rPr lang="en-US" altLang="ko-KR" sz="2000" b="1" dirty="0" smtClean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Ease-of-Use </a:t>
            </a:r>
            <a:r>
              <a:rPr lang="en-US" altLang="ko-KR" sz="20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Software</a:t>
            </a:r>
          </a:p>
          <a:p>
            <a:pPr marL="457200" lvl="1" indent="-457200">
              <a:buNone/>
            </a:pPr>
            <a:r>
              <a:rPr lang="en-US" altLang="ko-KR" sz="1600" dirty="0">
                <a:latin typeface="+mj-ea"/>
                <a:ea typeface="+mj-ea"/>
              </a:rPr>
              <a:t> </a:t>
            </a:r>
            <a:r>
              <a:rPr lang="en-US" altLang="ko-KR" sz="1600" dirty="0" smtClean="0">
                <a:latin typeface="+mj-ea"/>
                <a:ea typeface="+mj-ea"/>
              </a:rPr>
              <a:t> </a:t>
            </a:r>
            <a:r>
              <a:rPr lang="en-US" altLang="en-US" sz="1000" dirty="0" smtClean="0">
                <a:solidFill>
                  <a:srgbClr val="000000"/>
                </a:solidFill>
                <a:latin typeface="+mj-ea"/>
                <a:ea typeface="+mj-ea"/>
              </a:rPr>
              <a:t>Ethernet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  <a:ea typeface="+mj-ea"/>
              </a:rPr>
              <a:t>을 통한 </a:t>
            </a:r>
            <a:r>
              <a:rPr lang="ko-KR" altLang="en-US" sz="1000" dirty="0">
                <a:solidFill>
                  <a:srgbClr val="000000"/>
                </a:solidFill>
                <a:latin typeface="+mj-ea"/>
                <a:ea typeface="+mj-ea"/>
              </a:rPr>
              <a:t>컨트롤러에서 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  <a:ea typeface="+mj-ea"/>
              </a:rPr>
              <a:t>친숙한 프로그래밍 </a:t>
            </a:r>
            <a:r>
              <a:rPr lang="en-US" altLang="ko-KR" sz="1000" dirty="0" smtClean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  <a:ea typeface="+mj-ea"/>
              </a:rPr>
              <a:t>언어로 </a:t>
            </a:r>
            <a:r>
              <a:rPr lang="ko-KR" altLang="en-US" sz="1000" dirty="0">
                <a:solidFill>
                  <a:srgbClr val="000000"/>
                </a:solidFill>
                <a:latin typeface="+mj-ea"/>
                <a:ea typeface="+mj-ea"/>
              </a:rPr>
              <a:t>로봇 </a:t>
            </a:r>
            <a:r>
              <a:rPr lang="ko-KR" altLang="en-US" sz="1000" dirty="0" smtClean="0">
                <a:solidFill>
                  <a:srgbClr val="000000"/>
                </a:solidFill>
                <a:latin typeface="+mj-ea"/>
                <a:ea typeface="+mj-ea"/>
              </a:rPr>
              <a:t>제어가능</a:t>
            </a:r>
            <a:endParaRPr lang="en-US" altLang="ko-KR" sz="10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457200" lvl="1" indent="-457200">
              <a:buNone/>
            </a:pPr>
            <a:endParaRPr lang="en-US" altLang="ko-KR" sz="1000" dirty="0">
              <a:latin typeface="+mj-ea"/>
              <a:ea typeface="+mj-ea"/>
            </a:endParaRPr>
          </a:p>
          <a:p>
            <a:pPr marL="457200" lvl="1" indent="-457200">
              <a:buNone/>
            </a:pPr>
            <a:endParaRPr lang="en-US" altLang="ko-KR" sz="1050" dirty="0">
              <a:solidFill>
                <a:srgbClr val="000000"/>
              </a:solidFill>
              <a:latin typeface="돋움체" pitchFamily="49" charset="-127"/>
              <a:ea typeface="돋움체" pitchFamily="49" charset="-127"/>
            </a:endParaRPr>
          </a:p>
          <a:p>
            <a:pPr marL="457200" lvl="1" indent="-457200">
              <a:buNone/>
            </a:pPr>
            <a:endParaRPr lang="en-US" altLang="ko-KR" sz="1000" dirty="0">
              <a:latin typeface="+mn-ea"/>
            </a:endParaRPr>
          </a:p>
          <a:p>
            <a:pPr marL="285750" indent="-285750">
              <a:buNone/>
            </a:pPr>
            <a:endParaRPr lang="en-US" altLang="ko-KR" sz="1000" dirty="0" smtClean="0">
              <a:latin typeface="+mn-ea"/>
            </a:endParaRPr>
          </a:p>
          <a:p>
            <a:pPr marL="285750" indent="-285750">
              <a:buNone/>
            </a:pPr>
            <a:endParaRPr lang="en-US" altLang="ko-KR" sz="1000" dirty="0" smtClean="0">
              <a:latin typeface="+mn-ea"/>
            </a:endParaRP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           </a:t>
            </a:r>
          </a:p>
          <a:p>
            <a:pPr marL="285750" indent="-285750">
              <a:buNone/>
            </a:pPr>
            <a:endParaRPr lang="en-US" altLang="ko-KR" sz="1300" dirty="0" smtClean="0">
              <a:latin typeface="+mn-ea"/>
            </a:endParaRP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</a:t>
            </a: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 </a:t>
            </a:r>
          </a:p>
          <a:p>
            <a:pPr marL="285750" indent="-285750">
              <a:buNone/>
            </a:pPr>
            <a:endParaRPr lang="en-US" altLang="ko-KR" sz="1300" dirty="0" smtClean="0">
              <a:latin typeface="+mn-ea"/>
            </a:endParaRPr>
          </a:p>
          <a:p>
            <a:pPr marL="457200" lvl="1" indent="-457200">
              <a:buNone/>
            </a:pPr>
            <a:endParaRPr lang="en-US" altLang="en-US" sz="1300" dirty="0" smtClean="0">
              <a:latin typeface="+mn-ea"/>
            </a:endParaRPr>
          </a:p>
          <a:p>
            <a:pPr marL="457200" lvl="1" indent="-457200">
              <a:buNone/>
            </a:pPr>
            <a:endParaRPr lang="en-US" altLang="ko-KR" sz="1400" dirty="0" smtClea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41382" y="4108874"/>
            <a:ext cx="4795353" cy="1855684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1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1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1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1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1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1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1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n-ea"/>
              </a:rPr>
              <a:t>Minimizes the Space</a:t>
            </a:r>
          </a:p>
          <a:p>
            <a:pPr marL="457200" lvl="1" indent="-457200">
              <a:buNone/>
            </a:pPr>
            <a:r>
              <a:rPr lang="en-US" altLang="ko-KR" sz="1000" b="1" dirty="0" smtClean="0">
                <a:latin typeface="+mn-ea"/>
              </a:rPr>
              <a:t>   </a:t>
            </a:r>
            <a:r>
              <a:rPr lang="ko-KR" altLang="en-US" sz="1000" dirty="0">
                <a:latin typeface="+mn-ea"/>
              </a:rPr>
              <a:t>컨트롤러 내장 앰프로 공간 </a:t>
            </a:r>
            <a:r>
              <a:rPr lang="ko-KR" altLang="en-US" sz="1000" dirty="0" smtClean="0">
                <a:latin typeface="+mn-ea"/>
              </a:rPr>
              <a:t>절감으로 작업에 필요한 로봇 공간 최소화</a:t>
            </a:r>
            <a:endParaRPr lang="en-US" altLang="ko-KR" sz="1000" dirty="0" smtClean="0">
              <a:latin typeface="+mn-ea"/>
            </a:endParaRPr>
          </a:p>
          <a:p>
            <a:pPr marL="457200" lvl="1" indent="-457200">
              <a:buNone/>
            </a:pPr>
            <a:r>
              <a:rPr lang="en-US" altLang="en-US" sz="1000" dirty="0">
                <a:latin typeface="+mn-ea"/>
              </a:rPr>
              <a:t> </a:t>
            </a:r>
            <a:r>
              <a:rPr lang="en-US" altLang="en-US" sz="1000" dirty="0" smtClean="0">
                <a:latin typeface="+mn-ea"/>
              </a:rPr>
              <a:t>   </a:t>
            </a:r>
            <a:endParaRPr lang="en-US" altLang="ko-KR" sz="1000" dirty="0" smtClean="0">
              <a:latin typeface="+mj-ea"/>
              <a:ea typeface="+mj-ea"/>
            </a:endParaRPr>
          </a:p>
          <a:p>
            <a:pPr marL="457200" lvl="1" indent="-457200">
              <a:buFont typeface="Wingdings" panose="05000000000000000000" pitchFamily="2" charset="2"/>
              <a:buChar char="ü"/>
            </a:pPr>
            <a:r>
              <a:rPr lang="en-US" altLang="ko-KR" sz="2000" b="1" dirty="0" err="1" smtClean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Superprecision</a:t>
            </a:r>
            <a:r>
              <a:rPr lang="en-US" altLang="ko-KR" sz="2000" b="1" dirty="0" smtClean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 Speed</a:t>
            </a:r>
          </a:p>
          <a:p>
            <a:pPr marL="0" lvl="1" indent="0">
              <a:buNone/>
            </a:pPr>
            <a:r>
              <a:rPr lang="ko-KR" altLang="en-US" sz="1000" b="1" dirty="0" smtClean="0">
                <a:latin typeface="+mj-ea"/>
                <a:ea typeface="+mj-ea"/>
              </a:rPr>
              <a:t>    </a:t>
            </a:r>
            <a:r>
              <a:rPr lang="ko-KR" altLang="en-US" sz="1000" dirty="0" smtClean="0">
                <a:latin typeface="+mj-ea"/>
                <a:ea typeface="+mj-ea"/>
              </a:rPr>
              <a:t>고해상도 절대위치 </a:t>
            </a:r>
            <a:r>
              <a:rPr lang="ko-KR" altLang="en-US" sz="1000" dirty="0" err="1" smtClean="0">
                <a:latin typeface="+mj-ea"/>
                <a:ea typeface="+mj-ea"/>
              </a:rPr>
              <a:t>엔코더에</a:t>
            </a:r>
            <a:r>
              <a:rPr lang="ko-KR" altLang="en-US" sz="1000" dirty="0" smtClean="0">
                <a:latin typeface="+mj-ea"/>
                <a:ea typeface="+mj-ea"/>
              </a:rPr>
              <a:t> 의해 정밀</a:t>
            </a:r>
            <a:r>
              <a:rPr lang="en-US" altLang="ko-KR" sz="1000" dirty="0" smtClean="0">
                <a:latin typeface="+mj-ea"/>
                <a:ea typeface="+mj-ea"/>
              </a:rPr>
              <a:t>, </a:t>
            </a:r>
            <a:r>
              <a:rPr lang="ko-KR" altLang="en-US" sz="1000" dirty="0" smtClean="0">
                <a:latin typeface="+mj-ea"/>
                <a:ea typeface="+mj-ea"/>
              </a:rPr>
              <a:t>초 </a:t>
            </a:r>
            <a:r>
              <a:rPr lang="ko-KR" altLang="en-US" sz="1000" dirty="0" err="1" smtClean="0">
                <a:latin typeface="+mj-ea"/>
                <a:ea typeface="+mj-ea"/>
              </a:rPr>
              <a:t>슬로우</a:t>
            </a:r>
            <a:r>
              <a:rPr lang="ko-KR" altLang="en-US" sz="1000" dirty="0" smtClean="0">
                <a:latin typeface="+mj-ea"/>
                <a:ea typeface="+mj-ea"/>
              </a:rPr>
              <a:t> 스피드 추종 가능</a:t>
            </a:r>
            <a:endParaRPr lang="en-US" altLang="ko-KR" sz="1050" dirty="0" smtClean="0">
              <a:solidFill>
                <a:srgbClr val="000000"/>
              </a:solidFill>
              <a:latin typeface="돋움체" pitchFamily="49" charset="-127"/>
              <a:ea typeface="돋움체" pitchFamily="49" charset="-127"/>
            </a:endParaRPr>
          </a:p>
          <a:p>
            <a:pPr marL="457200" lvl="1" indent="-457200">
              <a:buNone/>
            </a:pPr>
            <a:endParaRPr lang="en-US" altLang="ko-KR" sz="1000" dirty="0">
              <a:latin typeface="+mn-ea"/>
            </a:endParaRPr>
          </a:p>
          <a:p>
            <a:pPr marL="285750" indent="-285750">
              <a:buNone/>
            </a:pPr>
            <a:endParaRPr lang="en-US" altLang="ko-KR" sz="1000" dirty="0" smtClean="0">
              <a:latin typeface="+mn-ea"/>
            </a:endParaRPr>
          </a:p>
          <a:p>
            <a:pPr marL="285750" indent="-285750">
              <a:buNone/>
            </a:pPr>
            <a:endParaRPr lang="en-US" altLang="ko-KR" sz="1000" dirty="0" smtClean="0">
              <a:latin typeface="+mn-ea"/>
            </a:endParaRP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           </a:t>
            </a:r>
          </a:p>
          <a:p>
            <a:pPr marL="285750" indent="-285750">
              <a:buNone/>
            </a:pPr>
            <a:endParaRPr lang="en-US" altLang="ko-KR" sz="1300" dirty="0" smtClean="0">
              <a:latin typeface="+mn-ea"/>
            </a:endParaRP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</a:t>
            </a:r>
          </a:p>
          <a:p>
            <a:pPr marL="285750" indent="-285750">
              <a:buNone/>
            </a:pPr>
            <a:r>
              <a:rPr lang="en-US" altLang="ko-KR" sz="1300" dirty="0" smtClean="0">
                <a:latin typeface="+mn-ea"/>
              </a:rPr>
              <a:t>         </a:t>
            </a:r>
          </a:p>
          <a:p>
            <a:pPr marL="285750" indent="-285750">
              <a:buNone/>
            </a:pPr>
            <a:endParaRPr lang="en-US" altLang="ko-KR" sz="1300" dirty="0" smtClean="0">
              <a:latin typeface="+mn-ea"/>
            </a:endParaRPr>
          </a:p>
          <a:p>
            <a:pPr marL="457200" lvl="1" indent="-457200">
              <a:buNone/>
            </a:pPr>
            <a:endParaRPr lang="en-US" altLang="en-US" sz="1300" dirty="0" smtClean="0">
              <a:latin typeface="+mn-ea"/>
            </a:endParaRPr>
          </a:p>
          <a:p>
            <a:pPr marL="457200" lvl="1" indent="-457200">
              <a:buNone/>
            </a:pPr>
            <a:endParaRPr lang="en-US" altLang="ko-KR" sz="1400" dirty="0" smtClean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39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3718</TotalTime>
  <Words>1335</Words>
  <Application>Microsoft Office PowerPoint</Application>
  <PresentationFormat>A4 용지(210x297mm)</PresentationFormat>
  <Paragraphs>426</Paragraphs>
  <Slides>17</Slides>
  <Notes>9</Notes>
  <HiddenSlides>0</HiddenSlides>
  <MMClips>4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31" baseType="lpstr">
      <vt:lpstr>HY헤드라인M</vt:lpstr>
      <vt:lpstr>굴림</vt:lpstr>
      <vt:lpstr>돋움</vt:lpstr>
      <vt:lpstr>돋움체</vt:lpstr>
      <vt:lpstr>맑은 고딕</vt:lpstr>
      <vt:lpstr>Arial</vt:lpstr>
      <vt:lpstr>Calibri</vt:lpstr>
      <vt:lpstr>Calibri Light</vt:lpstr>
      <vt:lpstr>Century Gothic</vt:lpstr>
      <vt:lpstr>Segoe UI</vt:lpstr>
      <vt:lpstr>Times New Roman</vt:lpstr>
      <vt:lpstr>Wingdings</vt:lpstr>
      <vt:lpstr>Wingdings 2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고 현철</cp:lastModifiedBy>
  <cp:revision>221</cp:revision>
  <cp:lastPrinted>2020-09-07T08:37:14Z</cp:lastPrinted>
  <dcterms:created xsi:type="dcterms:W3CDTF">2017-10-23T04:37:26Z</dcterms:created>
  <dcterms:modified xsi:type="dcterms:W3CDTF">2020-09-07T08:37:16Z</dcterms:modified>
</cp:coreProperties>
</file>